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708" r:id="rId2"/>
    <p:sldMasterId id="2147483730" r:id="rId3"/>
    <p:sldMasterId id="2147483751" r:id="rId4"/>
  </p:sldMasterIdLst>
  <p:notesMasterIdLst>
    <p:notesMasterId r:id="rId55"/>
  </p:notesMasterIdLst>
  <p:sldIdLst>
    <p:sldId id="269" r:id="rId5"/>
    <p:sldId id="2147472508" r:id="rId6"/>
    <p:sldId id="2147472509" r:id="rId7"/>
    <p:sldId id="256" r:id="rId8"/>
    <p:sldId id="1264" r:id="rId9"/>
    <p:sldId id="2147472483" r:id="rId10"/>
    <p:sldId id="1197" r:id="rId11"/>
    <p:sldId id="1198" r:id="rId12"/>
    <p:sldId id="1199" r:id="rId13"/>
    <p:sldId id="286" r:id="rId14"/>
    <p:sldId id="317" r:id="rId15"/>
    <p:sldId id="2147472502" r:id="rId16"/>
    <p:sldId id="2147472504" r:id="rId17"/>
    <p:sldId id="2147472503" r:id="rId18"/>
    <p:sldId id="2147472505" r:id="rId19"/>
    <p:sldId id="2147472493" r:id="rId20"/>
    <p:sldId id="2147472494" r:id="rId21"/>
    <p:sldId id="2147472506" r:id="rId22"/>
    <p:sldId id="2147472495" r:id="rId23"/>
    <p:sldId id="506" r:id="rId24"/>
    <p:sldId id="2147472479" r:id="rId25"/>
    <p:sldId id="2147472480" r:id="rId26"/>
    <p:sldId id="1254" r:id="rId27"/>
    <p:sldId id="2147472489" r:id="rId28"/>
    <p:sldId id="2927" r:id="rId29"/>
    <p:sldId id="1259" r:id="rId30"/>
    <p:sldId id="1263" r:id="rId31"/>
    <p:sldId id="2147472498" r:id="rId32"/>
    <p:sldId id="2147472499" r:id="rId33"/>
    <p:sldId id="2147472500" r:id="rId34"/>
    <p:sldId id="2147472501" r:id="rId35"/>
    <p:sldId id="2147472496" r:id="rId36"/>
    <p:sldId id="2147472497" r:id="rId37"/>
    <p:sldId id="287" r:id="rId38"/>
    <p:sldId id="1262" r:id="rId39"/>
    <p:sldId id="1265" r:id="rId40"/>
    <p:sldId id="1215" r:id="rId41"/>
    <p:sldId id="2147472477" r:id="rId42"/>
    <p:sldId id="1261" r:id="rId43"/>
    <p:sldId id="1203" r:id="rId44"/>
    <p:sldId id="1252" r:id="rId45"/>
    <p:sldId id="1260" r:id="rId46"/>
    <p:sldId id="2147472487" r:id="rId47"/>
    <p:sldId id="2147472490" r:id="rId48"/>
    <p:sldId id="2147472486" r:id="rId49"/>
    <p:sldId id="2147472481" r:id="rId50"/>
    <p:sldId id="2147472482" r:id="rId51"/>
    <p:sldId id="2147472485" r:id="rId52"/>
    <p:sldId id="268" r:id="rId53"/>
    <p:sldId id="2147472507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A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669"/>
  </p:normalViewPr>
  <p:slideViewPr>
    <p:cSldViewPr snapToGrid="0">
      <p:cViewPr varScale="1">
        <p:scale>
          <a:sx n="114" d="100"/>
          <a:sy n="114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A44B9-E32D-ED43-9C84-9B3C88D27A3C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5F96-B0E7-9340-830C-FA74C0D48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1" dirty="0">
                <a:solidFill>
                  <a:srgbClr val="FF0000"/>
                </a:solidFill>
                <a:effectLst/>
                <a:latin typeface="Times"/>
              </a:rPr>
              <a:t>S</a:t>
            </a:r>
            <a:r>
              <a:rPr lang="en-US" sz="1800" dirty="0">
                <a:solidFill>
                  <a:srgbClr val="FF0000"/>
                </a:solidFill>
                <a:effectLst/>
                <a:latin typeface="Times"/>
              </a:rPr>
              <a:t>(</a:t>
            </a:r>
            <a:r>
              <a:rPr lang="en-US" sz="1800" i="1" dirty="0">
                <a:solidFill>
                  <a:srgbClr val="FF0000"/>
                </a:solidFill>
                <a:effectLst/>
                <a:latin typeface="Times"/>
              </a:rPr>
              <a:t>q</a:t>
            </a:r>
            <a:r>
              <a:rPr lang="en-US" sz="1800" dirty="0">
                <a:solidFill>
                  <a:srgbClr val="FF0000"/>
                </a:solidFill>
                <a:effectLst/>
                <a:latin typeface="Times"/>
              </a:rPr>
              <a:t>) </a:t>
            </a:r>
            <a:r>
              <a:rPr lang="en-US" sz="1800" dirty="0">
                <a:effectLst/>
                <a:latin typeface="Times"/>
              </a:rPr>
              <a:t>is related to the probability distribution function of inter-particles distances, i.e. </a:t>
            </a:r>
            <a:r>
              <a:rPr lang="en-US" sz="1800" dirty="0">
                <a:solidFill>
                  <a:srgbClr val="FF0000"/>
                </a:solidFill>
                <a:effectLst/>
                <a:latin typeface="Times"/>
              </a:rPr>
              <a:t>the pair correlation function </a:t>
            </a:r>
            <a:r>
              <a:rPr lang="en-US" sz="1800" i="1" dirty="0">
                <a:solidFill>
                  <a:srgbClr val="FF0000"/>
                </a:solidFill>
                <a:effectLst/>
                <a:latin typeface="Times"/>
              </a:rPr>
              <a:t>g</a:t>
            </a:r>
            <a:r>
              <a:rPr lang="en-US" sz="1800" dirty="0">
                <a:solidFill>
                  <a:srgbClr val="FF0000"/>
                </a:solidFill>
                <a:effectLst/>
                <a:latin typeface="Times"/>
              </a:rPr>
              <a:t>(</a:t>
            </a:r>
            <a:r>
              <a:rPr lang="en-US" sz="1800" i="1" dirty="0">
                <a:solidFill>
                  <a:srgbClr val="FF0000"/>
                </a:solidFill>
                <a:effectLst/>
                <a:latin typeface="Times"/>
              </a:rPr>
              <a:t>r</a:t>
            </a:r>
            <a:r>
              <a:rPr lang="en-US" sz="1800" dirty="0">
                <a:solidFill>
                  <a:srgbClr val="FF0000"/>
                </a:solidFill>
                <a:effectLst/>
                <a:latin typeface="Time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FF0000"/>
              </a:solidFill>
              <a:effectLst/>
              <a:latin typeface="Time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1" dirty="0">
                <a:effectLst/>
                <a:latin typeface="Times"/>
              </a:rPr>
              <a:t>g</a:t>
            </a:r>
            <a:r>
              <a:rPr lang="en-US" sz="1800" dirty="0">
                <a:effectLst/>
                <a:latin typeface="Times"/>
              </a:rPr>
              <a:t>(</a:t>
            </a:r>
            <a:r>
              <a:rPr lang="en-US" sz="1800" i="1" dirty="0">
                <a:effectLst/>
                <a:latin typeface="Times"/>
              </a:rPr>
              <a:t>r</a:t>
            </a:r>
            <a:r>
              <a:rPr lang="en-US" sz="1800" dirty="0">
                <a:effectLst/>
                <a:latin typeface="Times"/>
              </a:rPr>
              <a:t>) = </a:t>
            </a:r>
            <a:r>
              <a:rPr lang="en-US" sz="1800" i="1" dirty="0">
                <a:effectLst/>
                <a:latin typeface="Times"/>
              </a:rPr>
              <a:t>Average </a:t>
            </a:r>
            <a:r>
              <a:rPr lang="en-US" sz="1800" dirty="0">
                <a:effectLst/>
                <a:latin typeface="Times"/>
              </a:rPr>
              <a:t>of the </a:t>
            </a:r>
            <a:r>
              <a:rPr lang="en-US" sz="1800" dirty="0">
                <a:solidFill>
                  <a:srgbClr val="007F00"/>
                </a:solidFill>
                <a:effectLst/>
                <a:latin typeface="Times"/>
              </a:rPr>
              <a:t>normalized density of atoms in a shell [</a:t>
            </a:r>
            <a:r>
              <a:rPr lang="en-US" sz="1800" i="1" dirty="0">
                <a:solidFill>
                  <a:srgbClr val="007F00"/>
                </a:solidFill>
                <a:effectLst/>
                <a:latin typeface="Times"/>
              </a:rPr>
              <a:t>r </a:t>
            </a:r>
            <a:r>
              <a:rPr lang="en-US" sz="1800" dirty="0">
                <a:solidFill>
                  <a:srgbClr val="007F00"/>
                </a:solidFill>
                <a:effectLst/>
                <a:latin typeface="Times"/>
              </a:rPr>
              <a:t>; </a:t>
            </a:r>
            <a:r>
              <a:rPr lang="en-US" sz="1800" i="1" dirty="0">
                <a:solidFill>
                  <a:srgbClr val="007F00"/>
                </a:solidFill>
                <a:effectLst/>
                <a:latin typeface="Times"/>
              </a:rPr>
              <a:t>r</a:t>
            </a:r>
            <a:r>
              <a:rPr lang="en-US" sz="1800" dirty="0">
                <a:solidFill>
                  <a:srgbClr val="007F00"/>
                </a:solidFill>
                <a:effectLst/>
                <a:latin typeface="Times"/>
              </a:rPr>
              <a:t>+ </a:t>
            </a:r>
            <a:r>
              <a:rPr lang="en-US" sz="1800" dirty="0" err="1">
                <a:solidFill>
                  <a:srgbClr val="007F00"/>
                </a:solidFill>
                <a:effectLst/>
                <a:latin typeface="Times"/>
              </a:rPr>
              <a:t>d</a:t>
            </a:r>
            <a:r>
              <a:rPr lang="en-US" sz="1800" i="1" dirty="0" err="1">
                <a:solidFill>
                  <a:srgbClr val="007F00"/>
                </a:solidFill>
                <a:effectLst/>
                <a:latin typeface="Times"/>
              </a:rPr>
              <a:t>r</a:t>
            </a:r>
            <a:r>
              <a:rPr lang="en-US" sz="1800" dirty="0">
                <a:solidFill>
                  <a:srgbClr val="007F00"/>
                </a:solidFill>
                <a:effectLst/>
                <a:latin typeface="Times"/>
              </a:rPr>
              <a:t>] from the center of a particle 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0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g)r) average of the normalized density of atoms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2112F-4CCB-1D42-B650-C52633B26EE8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8355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High-energy</a:t>
            </a:r>
            <a:r>
              <a:rPr lang="sv-SE" dirty="0"/>
              <a:t> gamma </a:t>
            </a:r>
            <a:r>
              <a:rPr lang="sv-SE" dirty="0" err="1"/>
              <a:t>radiation</a:t>
            </a:r>
            <a:r>
              <a:rPr lang="sv-SE" dirty="0"/>
              <a:t> gives </a:t>
            </a:r>
            <a:r>
              <a:rPr lang="sv-SE" dirty="0" err="1"/>
              <a:t>rise</a:t>
            </a:r>
            <a:r>
              <a:rPr lang="sv-SE" dirty="0"/>
              <a:t> to </a:t>
            </a:r>
            <a:r>
              <a:rPr lang="sv-SE" dirty="0" err="1"/>
              <a:t>backgrounds</a:t>
            </a: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72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576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438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2024-09-08</a:t>
            </a:fld>
            <a:endParaRPr lang="sv-SE" dirty="0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63EEC23F-3C7A-FBC3-BD8B-BB4BB9D75E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1FEF3A-5813-8B47-3E4A-206B3C62280F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2024-09-08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166599A3-091E-94B8-8998-2FAD03622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4937E1-F316-C76C-9E9C-C47D96AF17DA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42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37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95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4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704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0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0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9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5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30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67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953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1605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57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40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1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4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8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5125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73654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05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vå innehållsdela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sv-SE"/>
              <a:t>Klicka här för att ändra format</a:t>
            </a:r>
            <a:endParaRPr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 bwMode="auto">
          <a:xfrm>
            <a:off x="455664" y="1231604"/>
            <a:ext cx="5384800" cy="4894561"/>
          </a:xfrm>
        </p:spPr>
        <p:txBody>
          <a:bodyPr lIns="0" tIns="0" r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 bwMode="auto">
          <a:xfrm>
            <a:off x="6364364" y="1231604"/>
            <a:ext cx="5384800" cy="4894561"/>
          </a:xfrm>
        </p:spPr>
        <p:txBody>
          <a:bodyPr lIns="0" t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BB3E68B-AA29-4F4A-8F77-CB89B298E5B3}" type="datetime1">
              <a:rPr lang="sv-SE"/>
              <a:t>2024-09-08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DED537-10C4-8C40-8E87-51060FF45365}" type="slidenum">
              <a:rPr lang="sv-SE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04245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13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83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7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456" y="1195253"/>
            <a:ext cx="516134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5521125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2456" y="2226365"/>
            <a:ext cx="516134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1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gr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93A7D-C38E-D2B7-9EA5-F57CB6D4A2CF}"/>
              </a:ext>
            </a:extLst>
          </p:cNvPr>
          <p:cNvSpPr/>
          <p:nvPr userDrawn="1"/>
        </p:nvSpPr>
        <p:spPr>
          <a:xfrm>
            <a:off x="-1" y="0"/>
            <a:ext cx="532435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67" y="1195253"/>
            <a:ext cx="542713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26667" y="2226365"/>
            <a:ext cx="542713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0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0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03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2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969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89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3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193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1293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04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259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7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077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551056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8380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10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8211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971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1169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79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44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5703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6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777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720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4476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2553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7422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4944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189627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1573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2908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99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4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401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16219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731976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48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E43E8-95F4-A043-8F53-596E8B895A57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6" r:id="rId12"/>
    <p:sldLayoutId id="214748370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19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9/8/24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456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9/9/24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807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12_2012_204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7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cripts.iucr.org/cgi-bin/citedin?search_on=name&amp;author_name=Pedersen%2C%20J%2ES%2E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scripts.iucr.org/cgi-bin/citedin?search_on=name&amp;author_name=Lytje%2C%20K%2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isis.stfc.ac.uk/Pages/SANSdataanalysisOverview.aspx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view.org/documentation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View/documents/tree/master/Notebooks" TargetMode="External"/><Relationship Id="rId2" Type="http://schemas.openxmlformats.org/officeDocument/2006/relationships/hyperlink" Target="https://github.com/SasView/sasview/releases/tag/v6.0.0-beta-2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16B4251B-1F39-6E54-DFF8-CCF6B6F4CB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2" y="2722"/>
            <a:ext cx="12170228" cy="68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49013"/>
            <a:ext cx="10130348" cy="5070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Supported by 10 facilities, 40 contributors </a:t>
            </a:r>
            <a:br>
              <a:rPr lang="en-US" sz="2000" dirty="0"/>
            </a:br>
            <a:r>
              <a:rPr lang="en-US" sz="2000" dirty="0"/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leadership team: Paul Butler (NIST), Steve King (ISIS), Wojtek Potrzebowski (</a:t>
            </a:r>
            <a:r>
              <a:rPr lang="en-US" sz="2000" dirty="0" err="1"/>
              <a:t>SciLifeLab</a:t>
            </a:r>
            <a:r>
              <a:rPr lang="en-US" sz="2000" dirty="0"/>
              <a:t>, formerly 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Regular </a:t>
            </a:r>
            <a:r>
              <a:rPr lang="en-US" sz="2000" dirty="0" err="1"/>
              <a:t>SasView</a:t>
            </a:r>
            <a:r>
              <a:rPr lang="en-US" sz="2000" dirty="0"/>
              <a:t> camps and hackathons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Hosted on </a:t>
            </a:r>
            <a:r>
              <a:rPr lang="en-US" sz="2000" dirty="0" err="1"/>
              <a:t>github</a:t>
            </a:r>
            <a:r>
              <a:rPr lang="en-US" sz="2000" dirty="0"/>
              <a:t>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fitting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11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527926"/>
            <a:ext cx="9360000" cy="507076"/>
          </a:xfrm>
        </p:spPr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425063"/>
              </p:ext>
            </p:extLst>
          </p:nvPr>
        </p:nvGraphicFramePr>
        <p:xfrm>
          <a:off x="2008911" y="22465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D672-8BEC-72E1-0C36-9F42E684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Scattering Intensity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E36FC-DE69-7A86-3BB9-9E2F0FFC41E2}"/>
              </a:ext>
            </a:extLst>
          </p:cNvPr>
          <p:cNvSpPr txBox="1"/>
          <p:nvPr/>
        </p:nvSpPr>
        <p:spPr>
          <a:xfrm>
            <a:off x="2442466" y="2703475"/>
            <a:ext cx="6332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I</a:t>
            </a:r>
            <a:r>
              <a:rPr lang="en-US" sz="4800" dirty="0"/>
              <a:t>(q) = </a:t>
            </a:r>
            <a:r>
              <a:rPr lang="en-US" sz="4800" dirty="0">
                <a:solidFill>
                  <a:srgbClr val="00B050"/>
                </a:solidFill>
              </a:rPr>
              <a:t>(</a:t>
            </a:r>
            <a:r>
              <a:rPr lang="en-US" sz="4800" dirty="0" err="1">
                <a:solidFill>
                  <a:srgbClr val="00B050"/>
                </a:solidFill>
              </a:rPr>
              <a:t>Δ</a:t>
            </a:r>
            <a:r>
              <a:rPr lang="en-US" sz="4800" i="1" dirty="0">
                <a:solidFill>
                  <a:srgbClr val="00B050"/>
                </a:solidFill>
              </a:rPr>
              <a:t>⍴</a:t>
            </a:r>
            <a:r>
              <a:rPr lang="en-US" sz="4800" dirty="0">
                <a:solidFill>
                  <a:srgbClr val="00B050"/>
                </a:solidFill>
              </a:rPr>
              <a:t>)</a:t>
            </a:r>
            <a:r>
              <a:rPr lang="en-US" sz="4800" baseline="30000" dirty="0">
                <a:solidFill>
                  <a:srgbClr val="00B050"/>
                </a:solidFill>
              </a:rPr>
              <a:t>2</a:t>
            </a:r>
            <a:r>
              <a:rPr lang="en-US" sz="4800" dirty="0">
                <a:solidFill>
                  <a:srgbClr val="00B050"/>
                </a:solidFill>
              </a:rPr>
              <a:t> </a:t>
            </a:r>
            <a:r>
              <a:rPr lang="en-US" sz="4800" i="1" dirty="0">
                <a:solidFill>
                  <a:srgbClr val="00B050"/>
                </a:solidFill>
              </a:rPr>
              <a:t>nM</a:t>
            </a:r>
            <a:r>
              <a:rPr lang="en-US" sz="4800" baseline="30000" dirty="0">
                <a:solidFill>
                  <a:srgbClr val="00B050"/>
                </a:solidFill>
              </a:rPr>
              <a:t>2</a:t>
            </a:r>
            <a:r>
              <a:rPr lang="en-US" sz="4800" dirty="0">
                <a:solidFill>
                  <a:srgbClr val="00B050"/>
                </a:solidFill>
              </a:rPr>
              <a:t> </a:t>
            </a:r>
            <a:r>
              <a:rPr lang="en-US" sz="4800" i="1" dirty="0">
                <a:solidFill>
                  <a:schemeClr val="accent1"/>
                </a:solidFill>
              </a:rPr>
              <a:t>P</a:t>
            </a:r>
            <a:r>
              <a:rPr lang="en-US" sz="4800" dirty="0">
                <a:solidFill>
                  <a:schemeClr val="accent1"/>
                </a:solidFill>
              </a:rPr>
              <a:t>(q)</a:t>
            </a:r>
            <a:r>
              <a:rPr lang="en-US" sz="4800" dirty="0"/>
              <a:t> </a:t>
            </a:r>
            <a:r>
              <a:rPr lang="en-US" sz="4800" i="1" dirty="0">
                <a:solidFill>
                  <a:srgbClr val="7030A0"/>
                </a:solidFill>
              </a:rPr>
              <a:t>S</a:t>
            </a:r>
            <a:r>
              <a:rPr lang="en-US" sz="4800" dirty="0">
                <a:solidFill>
                  <a:srgbClr val="7030A0"/>
                </a:solidFill>
              </a:rPr>
              <a:t>(q)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9756F-4AC2-4116-4F22-4C2F4806CF07}"/>
              </a:ext>
            </a:extLst>
          </p:cNvPr>
          <p:cNvSpPr txBox="1"/>
          <p:nvPr/>
        </p:nvSpPr>
        <p:spPr>
          <a:xfrm>
            <a:off x="1799528" y="4223873"/>
            <a:ext cx="803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Intensity =</a:t>
            </a:r>
            <a:r>
              <a:rPr lang="en-US" sz="2800" dirty="0">
                <a:solidFill>
                  <a:srgbClr val="00B050"/>
                </a:solidFill>
              </a:rPr>
              <a:t> Pre-factor </a:t>
            </a:r>
            <a:r>
              <a:rPr lang="en-US" sz="2800" dirty="0"/>
              <a:t>* </a:t>
            </a:r>
            <a:r>
              <a:rPr lang="en-US" sz="2800" dirty="0">
                <a:solidFill>
                  <a:srgbClr val="0070C0"/>
                </a:solidFill>
              </a:rPr>
              <a:t>Form Factor </a:t>
            </a:r>
            <a:r>
              <a:rPr lang="en-US" sz="2800" dirty="0"/>
              <a:t>* </a:t>
            </a:r>
            <a:r>
              <a:rPr lang="en-US" sz="2800" dirty="0">
                <a:solidFill>
                  <a:srgbClr val="7030A0"/>
                </a:solidFill>
              </a:rPr>
              <a:t>Structure Factor</a:t>
            </a:r>
          </a:p>
        </p:txBody>
      </p:sp>
    </p:spTree>
    <p:extLst>
      <p:ext uri="{BB962C8B-B14F-4D97-AF65-F5344CB8AC3E}">
        <p14:creationId xmlns:p14="http://schemas.microsoft.com/office/powerpoint/2010/main" val="30358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4C54-370D-C93B-741D-9DD62B37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 factor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71F67-3112-157E-0036-D51E7DB178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9496" y="1995138"/>
            <a:ext cx="9058275" cy="4597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48E8FD-0B63-F455-B0CD-D9C18C87C6B4}"/>
              </a:ext>
            </a:extLst>
          </p:cNvPr>
          <p:cNvSpPr txBox="1"/>
          <p:nvPr/>
        </p:nvSpPr>
        <p:spPr>
          <a:xfrm>
            <a:off x="5657729" y="6438738"/>
            <a:ext cx="352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Kell</a:t>
            </a:r>
            <a:r>
              <a:rPr lang="en-US" sz="1400" dirty="0"/>
              <a:t> Mortensen, e-</a:t>
            </a:r>
            <a:r>
              <a:rPr lang="en-US" sz="1400" dirty="0" err="1"/>
              <a:t>neutrons.org</a:t>
            </a:r>
            <a:endParaRPr lang="sv-S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F3D7B-3B12-4501-EC4B-299C79AEBA10}"/>
              </a:ext>
            </a:extLst>
          </p:cNvPr>
          <p:cNvSpPr txBox="1"/>
          <p:nvPr/>
        </p:nvSpPr>
        <p:spPr>
          <a:xfrm>
            <a:off x="1655259" y="1030406"/>
            <a:ext cx="6332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I</a:t>
            </a:r>
            <a:r>
              <a:rPr lang="en-US" sz="4800" dirty="0"/>
              <a:t>(q) = </a:t>
            </a:r>
            <a:r>
              <a:rPr lang="en-US" sz="4800" dirty="0">
                <a:solidFill>
                  <a:srgbClr val="00B050"/>
                </a:solidFill>
              </a:rPr>
              <a:t>(</a:t>
            </a:r>
            <a:r>
              <a:rPr lang="en-US" sz="4800" dirty="0" err="1">
                <a:solidFill>
                  <a:srgbClr val="00B050"/>
                </a:solidFill>
              </a:rPr>
              <a:t>Δ</a:t>
            </a:r>
            <a:r>
              <a:rPr lang="en-US" sz="4800" i="1" dirty="0">
                <a:solidFill>
                  <a:srgbClr val="00B050"/>
                </a:solidFill>
              </a:rPr>
              <a:t>⍴</a:t>
            </a:r>
            <a:r>
              <a:rPr lang="en-US" sz="4800" dirty="0">
                <a:solidFill>
                  <a:srgbClr val="00B050"/>
                </a:solidFill>
              </a:rPr>
              <a:t>)</a:t>
            </a:r>
            <a:r>
              <a:rPr lang="en-US" sz="4800" baseline="30000" dirty="0">
                <a:solidFill>
                  <a:srgbClr val="00B050"/>
                </a:solidFill>
              </a:rPr>
              <a:t>2</a:t>
            </a:r>
            <a:r>
              <a:rPr lang="en-US" sz="4800" dirty="0">
                <a:solidFill>
                  <a:srgbClr val="00B050"/>
                </a:solidFill>
              </a:rPr>
              <a:t> </a:t>
            </a:r>
            <a:r>
              <a:rPr lang="en-US" sz="4800" i="1" dirty="0">
                <a:solidFill>
                  <a:srgbClr val="00B050"/>
                </a:solidFill>
              </a:rPr>
              <a:t>nM</a:t>
            </a:r>
            <a:r>
              <a:rPr lang="en-US" sz="4800" baseline="30000" dirty="0">
                <a:solidFill>
                  <a:srgbClr val="00B050"/>
                </a:solidFill>
              </a:rPr>
              <a:t>2</a:t>
            </a:r>
            <a:r>
              <a:rPr lang="en-US" sz="4800" dirty="0">
                <a:solidFill>
                  <a:srgbClr val="00B050"/>
                </a:solidFill>
              </a:rPr>
              <a:t> </a:t>
            </a:r>
            <a:r>
              <a:rPr lang="en-US" sz="4800" i="1" dirty="0">
                <a:solidFill>
                  <a:schemeClr val="accent1"/>
                </a:solidFill>
              </a:rPr>
              <a:t>P</a:t>
            </a:r>
            <a:r>
              <a:rPr lang="en-US" sz="4800" dirty="0">
                <a:solidFill>
                  <a:schemeClr val="accent1"/>
                </a:solidFill>
              </a:rPr>
              <a:t>(q)</a:t>
            </a:r>
            <a:r>
              <a:rPr lang="en-US" sz="4800" dirty="0"/>
              <a:t> </a:t>
            </a:r>
            <a:r>
              <a:rPr lang="en-US" sz="4800" i="1" dirty="0">
                <a:solidFill>
                  <a:srgbClr val="7030A0"/>
                </a:solidFill>
              </a:rPr>
              <a:t>S</a:t>
            </a:r>
            <a:r>
              <a:rPr lang="en-US" sz="4800" dirty="0">
                <a:solidFill>
                  <a:srgbClr val="7030A0"/>
                </a:solidFill>
              </a:rPr>
              <a:t>(q)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1DC044-2571-1443-6FCC-5EE114CC18B0}"/>
              </a:ext>
            </a:extLst>
          </p:cNvPr>
          <p:cNvCxnSpPr/>
          <p:nvPr/>
        </p:nvCxnSpPr>
        <p:spPr>
          <a:xfrm flipV="1">
            <a:off x="4384172" y="1861403"/>
            <a:ext cx="0" cy="419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72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6B44-316D-F246-594B-DD4806007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 factors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56337-D6C5-21D7-22B2-AEB1AFD23A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8938" y="1297204"/>
            <a:ext cx="9074455" cy="53016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D195C1-F327-61D5-84B5-835DE6508921}"/>
              </a:ext>
            </a:extLst>
          </p:cNvPr>
          <p:cNvSpPr/>
          <p:nvPr/>
        </p:nvSpPr>
        <p:spPr>
          <a:xfrm>
            <a:off x="6590537" y="1115900"/>
            <a:ext cx="40811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/>
            </a:pPr>
            <a:r>
              <a:rPr lang="en-US" sz="2400" dirty="0"/>
              <a:t>Form factor P(q) represents the interference of neutrons scattered from different parts of the same object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765FC4-DFB8-AC4C-314B-FE93A8CCB492}"/>
              </a:ext>
            </a:extLst>
          </p:cNvPr>
          <p:cNvSpPr/>
          <p:nvPr/>
        </p:nvSpPr>
        <p:spPr>
          <a:xfrm>
            <a:off x="1248938" y="1453720"/>
            <a:ext cx="2857500" cy="585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46521-3EDC-42B7-65F7-3DAC03F2CA53}"/>
              </a:ext>
            </a:extLst>
          </p:cNvPr>
          <p:cNvSpPr txBox="1"/>
          <p:nvPr/>
        </p:nvSpPr>
        <p:spPr>
          <a:xfrm>
            <a:off x="1677563" y="1064092"/>
            <a:ext cx="479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</a:t>
            </a:r>
            <a:r>
              <a:rPr lang="en-US" sz="3600" dirty="0"/>
              <a:t>(q) = </a:t>
            </a:r>
            <a:r>
              <a:rPr lang="en-US" sz="3600" dirty="0">
                <a:solidFill>
                  <a:srgbClr val="00B050"/>
                </a:solidFill>
              </a:rPr>
              <a:t>(</a:t>
            </a:r>
            <a:r>
              <a:rPr lang="en-US" sz="3600" dirty="0" err="1">
                <a:solidFill>
                  <a:srgbClr val="00B050"/>
                </a:solidFill>
              </a:rPr>
              <a:t>Δ</a:t>
            </a:r>
            <a:r>
              <a:rPr lang="en-US" sz="3600" i="1" dirty="0">
                <a:solidFill>
                  <a:srgbClr val="00B050"/>
                </a:solidFill>
              </a:rPr>
              <a:t>⍴</a:t>
            </a:r>
            <a:r>
              <a:rPr lang="en-US" sz="3600" dirty="0">
                <a:solidFill>
                  <a:srgbClr val="00B050"/>
                </a:solidFill>
              </a:rPr>
              <a:t>)</a:t>
            </a:r>
            <a:r>
              <a:rPr lang="en-US" sz="3600" baseline="30000" dirty="0">
                <a:solidFill>
                  <a:srgbClr val="00B050"/>
                </a:solidFill>
              </a:rPr>
              <a:t>2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i="1" dirty="0">
                <a:solidFill>
                  <a:srgbClr val="00B050"/>
                </a:solidFill>
              </a:rPr>
              <a:t>nM</a:t>
            </a:r>
            <a:r>
              <a:rPr lang="en-US" sz="3600" baseline="30000" dirty="0">
                <a:solidFill>
                  <a:srgbClr val="00B050"/>
                </a:solidFill>
              </a:rPr>
              <a:t>2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i="1" dirty="0">
                <a:solidFill>
                  <a:schemeClr val="accent1"/>
                </a:solidFill>
              </a:rPr>
              <a:t>P</a:t>
            </a:r>
            <a:r>
              <a:rPr lang="en-US" sz="3600" dirty="0">
                <a:solidFill>
                  <a:schemeClr val="accent1"/>
                </a:solidFill>
              </a:rPr>
              <a:t>(q)</a:t>
            </a:r>
            <a:r>
              <a:rPr lang="en-US" sz="3600" dirty="0"/>
              <a:t> </a:t>
            </a:r>
            <a:r>
              <a:rPr lang="en-US" sz="3600" i="1" dirty="0">
                <a:solidFill>
                  <a:srgbClr val="7030A0"/>
                </a:solidFill>
              </a:rPr>
              <a:t>S</a:t>
            </a:r>
            <a:r>
              <a:rPr lang="en-US" sz="3600" dirty="0">
                <a:solidFill>
                  <a:srgbClr val="7030A0"/>
                </a:solidFill>
              </a:rPr>
              <a:t>(q)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B4AC1E-6285-6DC4-37E1-D5A23152688F}"/>
              </a:ext>
            </a:extLst>
          </p:cNvPr>
          <p:cNvCxnSpPr/>
          <p:nvPr/>
        </p:nvCxnSpPr>
        <p:spPr>
          <a:xfrm flipV="1">
            <a:off x="5235156" y="1595046"/>
            <a:ext cx="0" cy="419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964BA5-BF00-1E6A-34B4-F10DCFD57206}"/>
              </a:ext>
            </a:extLst>
          </p:cNvPr>
          <p:cNvSpPr txBox="1"/>
          <p:nvPr/>
        </p:nvSpPr>
        <p:spPr>
          <a:xfrm>
            <a:off x="5680033" y="6472424"/>
            <a:ext cx="352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Kell</a:t>
            </a:r>
            <a:r>
              <a:rPr lang="en-US" sz="1400" dirty="0"/>
              <a:t> Mortensen, e-</a:t>
            </a:r>
            <a:r>
              <a:rPr lang="en-US" sz="1400" dirty="0" err="1"/>
              <a:t>neutrons.org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25598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D3AA-2497-E0DE-D4C7-198807AD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factors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543C92-14AA-BE42-1083-C845C770E4C1}"/>
              </a:ext>
            </a:extLst>
          </p:cNvPr>
          <p:cNvGrpSpPr/>
          <p:nvPr/>
        </p:nvGrpSpPr>
        <p:grpSpPr>
          <a:xfrm>
            <a:off x="1246224" y="1293406"/>
            <a:ext cx="9056444" cy="5299221"/>
            <a:chOff x="86497" y="1052152"/>
            <a:chExt cx="9056444" cy="5299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A6DBED-54D1-C592-0744-495B99E6F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497" y="1052152"/>
              <a:ext cx="9056444" cy="52992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BEE89A-EEC3-0C31-442E-F7832D748B89}"/>
                </a:ext>
              </a:extLst>
            </p:cNvPr>
            <p:cNvSpPr/>
            <p:nvPr/>
          </p:nvSpPr>
          <p:spPr>
            <a:xfrm>
              <a:off x="86497" y="1144716"/>
              <a:ext cx="2785291" cy="712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39D18F7-45C7-02BA-AFFC-3ABCC947F206}"/>
              </a:ext>
            </a:extLst>
          </p:cNvPr>
          <p:cNvSpPr/>
          <p:nvPr/>
        </p:nvSpPr>
        <p:spPr>
          <a:xfrm>
            <a:off x="7411550" y="1064607"/>
            <a:ext cx="3150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Structure factor S(q) represents interference between different objects.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3562C-9B25-0209-C776-E2787B842AA9}"/>
              </a:ext>
            </a:extLst>
          </p:cNvPr>
          <p:cNvSpPr txBox="1"/>
          <p:nvPr/>
        </p:nvSpPr>
        <p:spPr>
          <a:xfrm>
            <a:off x="1588352" y="1105317"/>
            <a:ext cx="479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</a:t>
            </a:r>
            <a:r>
              <a:rPr lang="en-US" sz="3600" dirty="0"/>
              <a:t>(q) = </a:t>
            </a:r>
            <a:r>
              <a:rPr lang="en-US" sz="3600" dirty="0">
                <a:solidFill>
                  <a:srgbClr val="00B050"/>
                </a:solidFill>
              </a:rPr>
              <a:t>(</a:t>
            </a:r>
            <a:r>
              <a:rPr lang="en-US" sz="3600" dirty="0" err="1">
                <a:solidFill>
                  <a:srgbClr val="00B050"/>
                </a:solidFill>
              </a:rPr>
              <a:t>Δ</a:t>
            </a:r>
            <a:r>
              <a:rPr lang="en-US" sz="3600" i="1" dirty="0">
                <a:solidFill>
                  <a:srgbClr val="00B050"/>
                </a:solidFill>
              </a:rPr>
              <a:t>⍴</a:t>
            </a:r>
            <a:r>
              <a:rPr lang="en-US" sz="3600" dirty="0">
                <a:solidFill>
                  <a:srgbClr val="00B050"/>
                </a:solidFill>
              </a:rPr>
              <a:t>)</a:t>
            </a:r>
            <a:r>
              <a:rPr lang="en-US" sz="3600" baseline="30000" dirty="0">
                <a:solidFill>
                  <a:srgbClr val="00B050"/>
                </a:solidFill>
              </a:rPr>
              <a:t>2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i="1" dirty="0">
                <a:solidFill>
                  <a:srgbClr val="00B050"/>
                </a:solidFill>
              </a:rPr>
              <a:t>nM</a:t>
            </a:r>
            <a:r>
              <a:rPr lang="en-US" sz="3600" baseline="30000" dirty="0">
                <a:solidFill>
                  <a:srgbClr val="00B050"/>
                </a:solidFill>
              </a:rPr>
              <a:t>2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i="1" dirty="0">
                <a:solidFill>
                  <a:schemeClr val="accent1"/>
                </a:solidFill>
              </a:rPr>
              <a:t>P</a:t>
            </a:r>
            <a:r>
              <a:rPr lang="en-US" sz="3600" dirty="0">
                <a:solidFill>
                  <a:schemeClr val="accent1"/>
                </a:solidFill>
              </a:rPr>
              <a:t>(q)</a:t>
            </a:r>
            <a:r>
              <a:rPr lang="en-US" sz="3600" dirty="0"/>
              <a:t> </a:t>
            </a:r>
            <a:r>
              <a:rPr lang="en-US" sz="3600" i="1" dirty="0">
                <a:solidFill>
                  <a:srgbClr val="7030A0"/>
                </a:solidFill>
              </a:rPr>
              <a:t>S</a:t>
            </a:r>
            <a:r>
              <a:rPr lang="en-US" sz="3600" dirty="0">
                <a:solidFill>
                  <a:srgbClr val="7030A0"/>
                </a:solidFill>
              </a:rPr>
              <a:t>(q)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873BD9-6FC4-2D2C-CCEB-7E0598A602F1}"/>
              </a:ext>
            </a:extLst>
          </p:cNvPr>
          <p:cNvCxnSpPr/>
          <p:nvPr/>
        </p:nvCxnSpPr>
        <p:spPr>
          <a:xfrm flipV="1">
            <a:off x="5860322" y="1679135"/>
            <a:ext cx="0" cy="419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162672-9282-0932-8E13-D66986D10938}"/>
              </a:ext>
            </a:extLst>
          </p:cNvPr>
          <p:cNvSpPr txBox="1"/>
          <p:nvPr/>
        </p:nvSpPr>
        <p:spPr>
          <a:xfrm>
            <a:off x="5590822" y="6513649"/>
            <a:ext cx="352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Kell</a:t>
            </a:r>
            <a:r>
              <a:rPr lang="en-US" sz="1400" dirty="0"/>
              <a:t> Mortensen, e-</a:t>
            </a:r>
            <a:r>
              <a:rPr lang="en-US" sz="1400" dirty="0" err="1"/>
              <a:t>neutrons.org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55632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DDBF-CA4B-739C-BD85-015AF6EA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 factors determined for different shapes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525E7D7-3C5C-41C2-2AC9-D665D2F2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62" y="1611309"/>
            <a:ext cx="5568676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C6E1B-B220-9B30-4C21-A03C47B9F70B}"/>
              </a:ext>
            </a:extLst>
          </p:cNvPr>
          <p:cNvSpPr txBox="1"/>
          <p:nvPr/>
        </p:nvSpPr>
        <p:spPr>
          <a:xfrm>
            <a:off x="1524000" y="6534834"/>
            <a:ext cx="494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Reidar</a:t>
            </a:r>
            <a:r>
              <a:rPr lang="en-US" dirty="0"/>
              <a:t> Lund (</a:t>
            </a:r>
            <a:r>
              <a:rPr lang="sv-SE" dirty="0"/>
              <a:t>DOI:</a:t>
            </a:r>
            <a:r>
              <a:rPr lang="sv-SE" dirty="0">
                <a:hlinkClick r:id="rId3"/>
              </a:rPr>
              <a:t>10.1007/12_2012_204</a:t>
            </a:r>
            <a:r>
              <a:rPr lang="sv-S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2BA5-B91A-C408-6AD9-C677DFFC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 factor for 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B9842-4948-0977-0CB5-6D5FA5F68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009" y="1208845"/>
            <a:ext cx="6454012" cy="353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189EF-FBEB-81B8-E0A1-EDD307671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058" y="1676829"/>
            <a:ext cx="1687174" cy="1690689"/>
          </a:xfrm>
          <a:prstGeom prst="rect">
            <a:avLst/>
          </a:prstGeom>
        </p:spPr>
      </p:pic>
      <p:pic>
        <p:nvPicPr>
          <p:cNvPr id="105" name="Picture 10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99CBB5B-0DD4-CE14-37D6-9200D398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50" y="5153855"/>
            <a:ext cx="6718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2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6E29-ED71-760B-0BA0-568B1DDB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 factor based on atomic coordinates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31223-4F3C-F753-08DA-4BEB56D47C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035" y="1106830"/>
            <a:ext cx="3507447" cy="289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0A26A-53C5-C555-DDD1-10379FA04966}"/>
              </a:ext>
            </a:extLst>
          </p:cNvPr>
          <p:cNvSpPr txBox="1"/>
          <p:nvPr/>
        </p:nvSpPr>
        <p:spPr>
          <a:xfrm>
            <a:off x="2310309" y="3957574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Monoclonal antibody protein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E98E9-795B-4539-1A87-A0166F5D38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909" y="1275016"/>
            <a:ext cx="4005263" cy="2996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D5CAA5-A868-0CC4-0880-309AB241BCCD}"/>
                  </a:ext>
                </a:extLst>
              </p:cNvPr>
              <p:cNvSpPr txBox="1"/>
              <p:nvPr/>
            </p:nvSpPr>
            <p:spPr>
              <a:xfrm>
                <a:off x="4031151" y="4806409"/>
                <a:ext cx="3525260" cy="748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⃑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D5CAA5-A868-0CC4-0880-309AB241B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151" y="4806409"/>
                <a:ext cx="3525260" cy="748859"/>
              </a:xfrm>
              <a:prstGeom prst="rect">
                <a:avLst/>
              </a:prstGeom>
              <a:blipFill>
                <a:blip r:embed="rId4"/>
                <a:stretch>
                  <a:fillRect l="-717" t="-123333" r="-1075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A2C66CB-C1FD-3A9D-FCE8-5811CDCF059B}"/>
              </a:ext>
            </a:extLst>
          </p:cNvPr>
          <p:cNvSpPr/>
          <p:nvPr/>
        </p:nvSpPr>
        <p:spPr>
          <a:xfrm>
            <a:off x="1472109" y="6430840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Maria Monica Castellanos et al. Analytical and Bioanalytical Chemistry (2018) 410:2141–2159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27ACA-267C-2E2C-475A-816B6532D1BB}"/>
              </a:ext>
            </a:extLst>
          </p:cNvPr>
          <p:cNvSpPr txBox="1"/>
          <p:nvPr/>
        </p:nvSpPr>
        <p:spPr>
          <a:xfrm>
            <a:off x="1722934" y="5832501"/>
            <a:ext cx="270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b</a:t>
            </a:r>
            <a:r>
              <a:rPr lang="en-US" i="1" baseline="-25000" dirty="0" err="1"/>
              <a:t>j</a:t>
            </a:r>
            <a:r>
              <a:rPr lang="en-US" dirty="0"/>
              <a:t> – atomic form factors</a:t>
            </a:r>
          </a:p>
        </p:txBody>
      </p:sp>
    </p:spTree>
    <p:extLst>
      <p:ext uri="{BB962C8B-B14F-4D97-AF65-F5344CB8AC3E}">
        <p14:creationId xmlns:p14="http://schemas.microsoft.com/office/powerpoint/2010/main" val="2348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A00E-2015-B090-0C0B-0550230D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factor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F18C44E-2987-1392-6708-7F9E2878CAC8}"/>
              </a:ext>
            </a:extLst>
          </p:cNvPr>
          <p:cNvGrpSpPr/>
          <p:nvPr/>
        </p:nvGrpSpPr>
        <p:grpSpPr>
          <a:xfrm>
            <a:off x="3580159" y="1971761"/>
            <a:ext cx="2275304" cy="4543100"/>
            <a:chOff x="781048" y="2144039"/>
            <a:chExt cx="2275304" cy="45431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765C429-C2CE-0949-DE2B-FC79E347D402}"/>
                </a:ext>
              </a:extLst>
            </p:cNvPr>
            <p:cNvSpPr/>
            <p:nvPr/>
          </p:nvSpPr>
          <p:spPr>
            <a:xfrm>
              <a:off x="781048" y="5323889"/>
              <a:ext cx="2275304" cy="13632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1BA6E1-AAA3-D207-ACB7-44F71ABF4A2F}"/>
                </a:ext>
              </a:extLst>
            </p:cNvPr>
            <p:cNvSpPr/>
            <p:nvPr/>
          </p:nvSpPr>
          <p:spPr>
            <a:xfrm>
              <a:off x="781050" y="2144039"/>
              <a:ext cx="2275302" cy="13632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F51BB7E-C10D-4F9E-FE17-A3A929FD3C75}"/>
                </a:ext>
              </a:extLst>
            </p:cNvPr>
            <p:cNvSpPr/>
            <p:nvPr/>
          </p:nvSpPr>
          <p:spPr>
            <a:xfrm>
              <a:off x="781048" y="3657601"/>
              <a:ext cx="2275304" cy="139038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8F397D-E779-EE3B-7B6B-85354F3B0266}"/>
                </a:ext>
              </a:extLst>
            </p:cNvPr>
            <p:cNvSpPr/>
            <p:nvPr/>
          </p:nvSpPr>
          <p:spPr>
            <a:xfrm>
              <a:off x="2192055" y="259288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A3B63CA-BCEC-DB6F-4323-B1A092BA91A0}"/>
                </a:ext>
              </a:extLst>
            </p:cNvPr>
            <p:cNvSpPr/>
            <p:nvPr/>
          </p:nvSpPr>
          <p:spPr>
            <a:xfrm>
              <a:off x="1402918" y="249460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AE901C4-BBE6-E6CD-8B10-93B9C261BFF5}"/>
                </a:ext>
              </a:extLst>
            </p:cNvPr>
            <p:cNvSpPr/>
            <p:nvPr/>
          </p:nvSpPr>
          <p:spPr>
            <a:xfrm>
              <a:off x="2647167" y="308871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2E03440-6ECF-DF89-D4F0-8BF8CDE10DF1}"/>
                </a:ext>
              </a:extLst>
            </p:cNvPr>
            <p:cNvSpPr/>
            <p:nvPr/>
          </p:nvSpPr>
          <p:spPr>
            <a:xfrm>
              <a:off x="1283921" y="305008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F371B50-1505-E425-51CD-9DD537A1996C}"/>
                </a:ext>
              </a:extLst>
            </p:cNvPr>
            <p:cNvSpPr/>
            <p:nvPr/>
          </p:nvSpPr>
          <p:spPr>
            <a:xfrm>
              <a:off x="1033401" y="395542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192F645-C7FE-7148-AAA8-31D9A33A0652}"/>
                </a:ext>
              </a:extLst>
            </p:cNvPr>
            <p:cNvSpPr/>
            <p:nvPr/>
          </p:nvSpPr>
          <p:spPr>
            <a:xfrm>
              <a:off x="1315240" y="411842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0CF83B9-5567-F548-2833-522A9FECB4B7}"/>
                </a:ext>
              </a:extLst>
            </p:cNvPr>
            <p:cNvSpPr/>
            <p:nvPr/>
          </p:nvSpPr>
          <p:spPr>
            <a:xfrm>
              <a:off x="1803496" y="413358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E8BC07B-BCDC-A55B-10A5-BC617571C2D2}"/>
                </a:ext>
              </a:extLst>
            </p:cNvPr>
            <p:cNvSpPr/>
            <p:nvPr/>
          </p:nvSpPr>
          <p:spPr>
            <a:xfrm>
              <a:off x="1039926" y="429082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03A9C76-56D8-D695-2611-C3D0FB2934A3}"/>
                </a:ext>
              </a:extLst>
            </p:cNvPr>
            <p:cNvSpPr/>
            <p:nvPr/>
          </p:nvSpPr>
          <p:spPr>
            <a:xfrm>
              <a:off x="1532355" y="422613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74E2F0F-5A22-603C-13C7-8B4ADFAB71C3}"/>
                </a:ext>
              </a:extLst>
            </p:cNvPr>
            <p:cNvSpPr/>
            <p:nvPr/>
          </p:nvSpPr>
          <p:spPr>
            <a:xfrm>
              <a:off x="2085335" y="408133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FA232AA-E547-B1DA-5653-1BBA14928E7A}"/>
                </a:ext>
              </a:extLst>
            </p:cNvPr>
            <p:cNvSpPr/>
            <p:nvPr/>
          </p:nvSpPr>
          <p:spPr>
            <a:xfrm>
              <a:off x="1991138" y="440948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6095A27-2D33-8F0E-5A45-59D0A475587A}"/>
                </a:ext>
              </a:extLst>
            </p:cNvPr>
            <p:cNvSpPr/>
            <p:nvPr/>
          </p:nvSpPr>
          <p:spPr>
            <a:xfrm>
              <a:off x="1551143" y="390306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C82AA52-7507-1091-3C8B-C920E5144940}"/>
                </a:ext>
              </a:extLst>
            </p:cNvPr>
            <p:cNvSpPr/>
            <p:nvPr/>
          </p:nvSpPr>
          <p:spPr>
            <a:xfrm>
              <a:off x="1210359" y="445851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29DD04D-7AE2-C0BC-4836-571E87794F0D}"/>
                </a:ext>
              </a:extLst>
            </p:cNvPr>
            <p:cNvSpPr/>
            <p:nvPr/>
          </p:nvSpPr>
          <p:spPr>
            <a:xfrm>
              <a:off x="1492198" y="462152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316FA97-556F-83CC-DE59-76144A9CF9C8}"/>
                </a:ext>
              </a:extLst>
            </p:cNvPr>
            <p:cNvSpPr/>
            <p:nvPr/>
          </p:nvSpPr>
          <p:spPr>
            <a:xfrm>
              <a:off x="1153745" y="473112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A81670F-8AD8-2858-ABD7-777364D4B953}"/>
                </a:ext>
              </a:extLst>
            </p:cNvPr>
            <p:cNvSpPr/>
            <p:nvPr/>
          </p:nvSpPr>
          <p:spPr>
            <a:xfrm>
              <a:off x="1759417" y="476680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112DCAB-9996-0DFE-E83D-9C99B4B1C457}"/>
                </a:ext>
              </a:extLst>
            </p:cNvPr>
            <p:cNvSpPr/>
            <p:nvPr/>
          </p:nvSpPr>
          <p:spPr>
            <a:xfrm>
              <a:off x="1728101" y="440616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FC906F0-F959-FEA0-62CC-20F3CA0F0528}"/>
                </a:ext>
              </a:extLst>
            </p:cNvPr>
            <p:cNvSpPr/>
            <p:nvPr/>
          </p:nvSpPr>
          <p:spPr>
            <a:xfrm>
              <a:off x="2277659" y="439102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104F50-1B98-65B6-D994-90A0CD2F3C27}"/>
                </a:ext>
              </a:extLst>
            </p:cNvPr>
            <p:cNvSpPr/>
            <p:nvPr/>
          </p:nvSpPr>
          <p:spPr>
            <a:xfrm>
              <a:off x="2634893" y="439102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4D508D7-59E0-3A51-DA19-87E50D65F1E3}"/>
                </a:ext>
              </a:extLst>
            </p:cNvPr>
            <p:cNvSpPr/>
            <p:nvPr/>
          </p:nvSpPr>
          <p:spPr>
            <a:xfrm>
              <a:off x="2540696" y="471917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6E6DF4A-C6D3-8F36-404D-5EFBCD23C438}"/>
                </a:ext>
              </a:extLst>
            </p:cNvPr>
            <p:cNvSpPr/>
            <p:nvPr/>
          </p:nvSpPr>
          <p:spPr>
            <a:xfrm>
              <a:off x="2277659" y="471585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AE68CF0-5A2D-537D-87DB-B384D566AEA2}"/>
                </a:ext>
              </a:extLst>
            </p:cNvPr>
            <p:cNvSpPr/>
            <p:nvPr/>
          </p:nvSpPr>
          <p:spPr>
            <a:xfrm>
              <a:off x="2224704" y="380370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201C039-28AC-9D9D-FA64-20B0673B74F9}"/>
                </a:ext>
              </a:extLst>
            </p:cNvPr>
            <p:cNvSpPr/>
            <p:nvPr/>
          </p:nvSpPr>
          <p:spPr>
            <a:xfrm>
              <a:off x="2714802" y="384003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2BE2CF2-B317-774E-66DA-32B3E2929818}"/>
                </a:ext>
              </a:extLst>
            </p:cNvPr>
            <p:cNvSpPr/>
            <p:nvPr/>
          </p:nvSpPr>
          <p:spPr>
            <a:xfrm>
              <a:off x="2654762" y="408834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9DAE9AC-B28F-2C92-B328-6DEFB348BC68}"/>
                </a:ext>
              </a:extLst>
            </p:cNvPr>
            <p:cNvSpPr/>
            <p:nvPr/>
          </p:nvSpPr>
          <p:spPr>
            <a:xfrm>
              <a:off x="2391725" y="408501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9EBA4B7-73EF-4B1D-E273-8C0879B51601}"/>
                </a:ext>
              </a:extLst>
            </p:cNvPr>
            <p:cNvSpPr/>
            <p:nvPr/>
          </p:nvSpPr>
          <p:spPr>
            <a:xfrm>
              <a:off x="1902419" y="536153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61F72B0-9245-1194-E11B-8FA3F57F76F0}"/>
                </a:ext>
              </a:extLst>
            </p:cNvPr>
            <p:cNvSpPr/>
            <p:nvPr/>
          </p:nvSpPr>
          <p:spPr>
            <a:xfrm>
              <a:off x="1673209" y="536153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68C5E76-6000-71F5-4432-142B513EE1AA}"/>
                </a:ext>
              </a:extLst>
            </p:cNvPr>
            <p:cNvSpPr/>
            <p:nvPr/>
          </p:nvSpPr>
          <p:spPr>
            <a:xfrm>
              <a:off x="2143704" y="536153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D5B6D10-D044-E212-D243-F4B073216629}"/>
                </a:ext>
              </a:extLst>
            </p:cNvPr>
            <p:cNvSpPr/>
            <p:nvPr/>
          </p:nvSpPr>
          <p:spPr>
            <a:xfrm>
              <a:off x="2614455" y="536153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EFC5B09-2947-425D-7ACE-DF361A171EE6}"/>
                </a:ext>
              </a:extLst>
            </p:cNvPr>
            <p:cNvSpPr/>
            <p:nvPr/>
          </p:nvSpPr>
          <p:spPr>
            <a:xfrm>
              <a:off x="2391108" y="536326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0CC3A04-F32B-7EF6-99DC-924AD8CE60DC}"/>
                </a:ext>
              </a:extLst>
            </p:cNvPr>
            <p:cNvSpPr/>
            <p:nvPr/>
          </p:nvSpPr>
          <p:spPr>
            <a:xfrm>
              <a:off x="1189976" y="53647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A8588E3-5057-40EE-7FD8-73028F3C8A6C}"/>
                </a:ext>
              </a:extLst>
            </p:cNvPr>
            <p:cNvSpPr/>
            <p:nvPr/>
          </p:nvSpPr>
          <p:spPr>
            <a:xfrm>
              <a:off x="968541" y="5362119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49183A9-D17A-DAAD-E187-4B3B1771DC4D}"/>
                </a:ext>
              </a:extLst>
            </p:cNvPr>
            <p:cNvSpPr/>
            <p:nvPr/>
          </p:nvSpPr>
          <p:spPr>
            <a:xfrm>
              <a:off x="1426091" y="536720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EF9BF15-2C10-8445-4BDD-1A0285EC1EC7}"/>
                </a:ext>
              </a:extLst>
            </p:cNvPr>
            <p:cNvSpPr/>
            <p:nvPr/>
          </p:nvSpPr>
          <p:spPr>
            <a:xfrm>
              <a:off x="1904507" y="5526462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442BBE0-AD8C-D3D8-1FE4-CA9089840797}"/>
                </a:ext>
              </a:extLst>
            </p:cNvPr>
            <p:cNvSpPr/>
            <p:nvPr/>
          </p:nvSpPr>
          <p:spPr>
            <a:xfrm>
              <a:off x="1675297" y="5526462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FC4378F-5667-7432-4ADA-7884195C4917}"/>
                </a:ext>
              </a:extLst>
            </p:cNvPr>
            <p:cNvSpPr/>
            <p:nvPr/>
          </p:nvSpPr>
          <p:spPr>
            <a:xfrm>
              <a:off x="2145792" y="5526462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8E3353C-F83C-F5E9-52F3-105881D8A5F7}"/>
                </a:ext>
              </a:extLst>
            </p:cNvPr>
            <p:cNvSpPr/>
            <p:nvPr/>
          </p:nvSpPr>
          <p:spPr>
            <a:xfrm>
              <a:off x="2393196" y="552818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10EC02B-769B-6DD9-120A-2D06ECEEEDF8}"/>
                </a:ext>
              </a:extLst>
            </p:cNvPr>
            <p:cNvSpPr/>
            <p:nvPr/>
          </p:nvSpPr>
          <p:spPr>
            <a:xfrm>
              <a:off x="1192064" y="5529652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183157D-933A-D39B-CC11-9F6AB6CD48CE}"/>
                </a:ext>
              </a:extLst>
            </p:cNvPr>
            <p:cNvSpPr/>
            <p:nvPr/>
          </p:nvSpPr>
          <p:spPr>
            <a:xfrm>
              <a:off x="1428179" y="553213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ADE532-35AD-310B-89A6-5CEFC4AA8BBD}"/>
                </a:ext>
              </a:extLst>
            </p:cNvPr>
            <p:cNvSpPr/>
            <p:nvPr/>
          </p:nvSpPr>
          <p:spPr>
            <a:xfrm>
              <a:off x="1904507" y="57018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764564D-902E-B930-4112-D1F7B5ABADA5}"/>
                </a:ext>
              </a:extLst>
            </p:cNvPr>
            <p:cNvSpPr/>
            <p:nvPr/>
          </p:nvSpPr>
          <p:spPr>
            <a:xfrm>
              <a:off x="1675297" y="57018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6B7C8EB-DE61-2684-8B56-4961C59153EE}"/>
                </a:ext>
              </a:extLst>
            </p:cNvPr>
            <p:cNvSpPr/>
            <p:nvPr/>
          </p:nvSpPr>
          <p:spPr>
            <a:xfrm>
              <a:off x="2145792" y="57018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9E2503F-DE97-87B0-8E6C-0DD067A41980}"/>
                </a:ext>
              </a:extLst>
            </p:cNvPr>
            <p:cNvSpPr/>
            <p:nvPr/>
          </p:nvSpPr>
          <p:spPr>
            <a:xfrm>
              <a:off x="2616543" y="57018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F3F17EB-4104-75AC-3C4D-F56A47D54B24}"/>
                </a:ext>
              </a:extLst>
            </p:cNvPr>
            <p:cNvSpPr/>
            <p:nvPr/>
          </p:nvSpPr>
          <p:spPr>
            <a:xfrm>
              <a:off x="2393196" y="570355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B91C9DA-E041-D2C4-CCAD-22843CBDC02B}"/>
                </a:ext>
              </a:extLst>
            </p:cNvPr>
            <p:cNvSpPr/>
            <p:nvPr/>
          </p:nvSpPr>
          <p:spPr>
            <a:xfrm>
              <a:off x="1192064" y="570501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C6F110F9-0D23-B832-96ED-C671950A65B7}"/>
                </a:ext>
              </a:extLst>
            </p:cNvPr>
            <p:cNvSpPr/>
            <p:nvPr/>
          </p:nvSpPr>
          <p:spPr>
            <a:xfrm>
              <a:off x="970629" y="5702409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286A9BA-DFF3-5E32-7ACD-781BDC4FEF0C}"/>
                </a:ext>
              </a:extLst>
            </p:cNvPr>
            <p:cNvSpPr/>
            <p:nvPr/>
          </p:nvSpPr>
          <p:spPr>
            <a:xfrm>
              <a:off x="1428179" y="570749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EAD1C90-1171-8C90-0041-E1FE0B43AC14}"/>
                </a:ext>
              </a:extLst>
            </p:cNvPr>
            <p:cNvSpPr/>
            <p:nvPr/>
          </p:nvSpPr>
          <p:spPr>
            <a:xfrm>
              <a:off x="1904507" y="606508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84CF04D-F496-E5E4-E4C6-5E21358D101D}"/>
                </a:ext>
              </a:extLst>
            </p:cNvPr>
            <p:cNvSpPr/>
            <p:nvPr/>
          </p:nvSpPr>
          <p:spPr>
            <a:xfrm>
              <a:off x="1675297" y="606508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A4F66B9-C1CE-7D18-40C1-CF43EFC79B8E}"/>
                </a:ext>
              </a:extLst>
            </p:cNvPr>
            <p:cNvSpPr/>
            <p:nvPr/>
          </p:nvSpPr>
          <p:spPr>
            <a:xfrm>
              <a:off x="2145792" y="606508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4DBD511-E938-061F-E2DA-4B0280119B5C}"/>
                </a:ext>
              </a:extLst>
            </p:cNvPr>
            <p:cNvSpPr/>
            <p:nvPr/>
          </p:nvSpPr>
          <p:spPr>
            <a:xfrm>
              <a:off x="2643047" y="606508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2B08BDA-2425-2F29-6308-B7D532D94994}"/>
                </a:ext>
              </a:extLst>
            </p:cNvPr>
            <p:cNvSpPr/>
            <p:nvPr/>
          </p:nvSpPr>
          <p:spPr>
            <a:xfrm>
              <a:off x="2393196" y="606680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B53E4BC-562E-A29A-A373-B093B599B141}"/>
                </a:ext>
              </a:extLst>
            </p:cNvPr>
            <p:cNvSpPr/>
            <p:nvPr/>
          </p:nvSpPr>
          <p:spPr>
            <a:xfrm>
              <a:off x="1192064" y="60682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DD01B2B-ED1A-1875-0378-0D35B60BA064}"/>
                </a:ext>
              </a:extLst>
            </p:cNvPr>
            <p:cNvSpPr/>
            <p:nvPr/>
          </p:nvSpPr>
          <p:spPr>
            <a:xfrm>
              <a:off x="970629" y="606566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67D3511-5746-ABB8-C5CE-2B1B6E197C6C}"/>
                </a:ext>
              </a:extLst>
            </p:cNvPr>
            <p:cNvSpPr/>
            <p:nvPr/>
          </p:nvSpPr>
          <p:spPr>
            <a:xfrm>
              <a:off x="1428179" y="607074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B0FBE7B-CFD9-B436-BA37-8173324260ED}"/>
                </a:ext>
              </a:extLst>
            </p:cNvPr>
            <p:cNvSpPr/>
            <p:nvPr/>
          </p:nvSpPr>
          <p:spPr>
            <a:xfrm>
              <a:off x="1906595" y="623000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1630BCE-09C4-C9DE-0736-C07088B8E440}"/>
                </a:ext>
              </a:extLst>
            </p:cNvPr>
            <p:cNvSpPr/>
            <p:nvPr/>
          </p:nvSpPr>
          <p:spPr>
            <a:xfrm>
              <a:off x="1677385" y="623000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4F73B4A-C73D-5671-308B-4127B1E2F880}"/>
                </a:ext>
              </a:extLst>
            </p:cNvPr>
            <p:cNvSpPr/>
            <p:nvPr/>
          </p:nvSpPr>
          <p:spPr>
            <a:xfrm>
              <a:off x="2395284" y="623173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C4F48CF-8B0A-2805-AF60-FA49B4A2AA05}"/>
                </a:ext>
              </a:extLst>
            </p:cNvPr>
            <p:cNvSpPr/>
            <p:nvPr/>
          </p:nvSpPr>
          <p:spPr>
            <a:xfrm>
              <a:off x="1194152" y="623319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915259-E26D-4FAB-FA0C-F9F3D99D39C5}"/>
                </a:ext>
              </a:extLst>
            </p:cNvPr>
            <p:cNvSpPr/>
            <p:nvPr/>
          </p:nvSpPr>
          <p:spPr>
            <a:xfrm>
              <a:off x="1430267" y="623567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3AF2AC7-B8B2-9D0C-06A6-59F9BABA8235}"/>
                </a:ext>
              </a:extLst>
            </p:cNvPr>
            <p:cNvSpPr/>
            <p:nvPr/>
          </p:nvSpPr>
          <p:spPr>
            <a:xfrm>
              <a:off x="1906595" y="64053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D752A6B2-BD19-7C81-9C18-47F1E70027F6}"/>
                </a:ext>
              </a:extLst>
            </p:cNvPr>
            <p:cNvSpPr/>
            <p:nvPr/>
          </p:nvSpPr>
          <p:spPr>
            <a:xfrm>
              <a:off x="1677385" y="64053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14EE99D-326E-A36A-2F29-C0B476F0110C}"/>
                </a:ext>
              </a:extLst>
            </p:cNvPr>
            <p:cNvSpPr/>
            <p:nvPr/>
          </p:nvSpPr>
          <p:spPr>
            <a:xfrm>
              <a:off x="2147880" y="64053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15F697A-EE19-6B03-D7A1-CA4C8E6AA45E}"/>
                </a:ext>
              </a:extLst>
            </p:cNvPr>
            <p:cNvSpPr/>
            <p:nvPr/>
          </p:nvSpPr>
          <p:spPr>
            <a:xfrm>
              <a:off x="2631883" y="64053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13A72CA-6638-64F9-1AAE-E5673FB3A6FA}"/>
                </a:ext>
              </a:extLst>
            </p:cNvPr>
            <p:cNvSpPr/>
            <p:nvPr/>
          </p:nvSpPr>
          <p:spPr>
            <a:xfrm>
              <a:off x="2395284" y="640709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788CC2E-F58D-6C69-5E18-9E22B2A6D40C}"/>
                </a:ext>
              </a:extLst>
            </p:cNvPr>
            <p:cNvSpPr/>
            <p:nvPr/>
          </p:nvSpPr>
          <p:spPr>
            <a:xfrm>
              <a:off x="1194152" y="640856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313C137B-3543-1AA0-9E4D-7557A33A845A}"/>
                </a:ext>
              </a:extLst>
            </p:cNvPr>
            <p:cNvSpPr/>
            <p:nvPr/>
          </p:nvSpPr>
          <p:spPr>
            <a:xfrm>
              <a:off x="959465" y="640595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EA8F9A1-DB26-98A2-BC54-417B64448A6E}"/>
                </a:ext>
              </a:extLst>
            </p:cNvPr>
            <p:cNvSpPr/>
            <p:nvPr/>
          </p:nvSpPr>
          <p:spPr>
            <a:xfrm>
              <a:off x="1430267" y="641103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CE4E7709-2154-9296-138F-DFA4E00D4EF0}"/>
                </a:ext>
              </a:extLst>
            </p:cNvPr>
            <p:cNvSpPr/>
            <p:nvPr/>
          </p:nvSpPr>
          <p:spPr>
            <a:xfrm>
              <a:off x="2160026" y="620912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9FD47152-7CC5-1241-6685-C4BF5D9E4F76}"/>
                </a:ext>
              </a:extLst>
            </p:cNvPr>
            <p:cNvSpPr/>
            <p:nvPr/>
          </p:nvSpPr>
          <p:spPr>
            <a:xfrm>
              <a:off x="1919121" y="58542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BD18C52-46DB-C457-52FC-AB213EC9230E}"/>
                </a:ext>
              </a:extLst>
            </p:cNvPr>
            <p:cNvSpPr/>
            <p:nvPr/>
          </p:nvSpPr>
          <p:spPr>
            <a:xfrm>
              <a:off x="1689911" y="58542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5C2FAE4-63AA-D10D-FFD3-FD6A5C47D667}"/>
                </a:ext>
              </a:extLst>
            </p:cNvPr>
            <p:cNvSpPr/>
            <p:nvPr/>
          </p:nvSpPr>
          <p:spPr>
            <a:xfrm>
              <a:off x="2160406" y="58542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26134-A6D9-53D0-D4C3-F6C9A2315D0A}"/>
                </a:ext>
              </a:extLst>
            </p:cNvPr>
            <p:cNvSpPr/>
            <p:nvPr/>
          </p:nvSpPr>
          <p:spPr>
            <a:xfrm>
              <a:off x="2407810" y="585595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6923EC-AE71-A9F2-93A2-64BF0E848439}"/>
                </a:ext>
              </a:extLst>
            </p:cNvPr>
            <p:cNvSpPr/>
            <p:nvPr/>
          </p:nvSpPr>
          <p:spPr>
            <a:xfrm>
              <a:off x="1206678" y="585741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25BF0496-1237-4B6D-338C-1A2CE1C084C7}"/>
                </a:ext>
              </a:extLst>
            </p:cNvPr>
            <p:cNvSpPr/>
            <p:nvPr/>
          </p:nvSpPr>
          <p:spPr>
            <a:xfrm>
              <a:off x="1442793" y="585989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1" name="droppedImage.pdf">
            <a:extLst>
              <a:ext uri="{FF2B5EF4-FFF2-40B4-BE49-F238E27FC236}">
                <a16:creationId xmlns:a16="http://schemas.microsoft.com/office/drawing/2014/main" id="{FB4312FE-EE87-0F0F-9DF8-AFA270AC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81" y="1273320"/>
            <a:ext cx="3946923" cy="517923"/>
          </a:xfrm>
          <a:prstGeom prst="rect">
            <a:avLst/>
          </a:prstGeom>
          <a:ln w="25400"/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B9C393EA-C4BB-300A-06DC-1D4453C4DBE6}"/>
              </a:ext>
            </a:extLst>
          </p:cNvPr>
          <p:cNvSpPr/>
          <p:nvPr/>
        </p:nvSpPr>
        <p:spPr>
          <a:xfrm>
            <a:off x="2415530" y="131193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sz="2200" dirty="0"/>
              <a:t>For an isotropic solution: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2DC5B48-8236-0C86-B32A-DA28A885C198}"/>
              </a:ext>
            </a:extLst>
          </p:cNvPr>
          <p:cNvGrpSpPr/>
          <p:nvPr/>
        </p:nvGrpSpPr>
        <p:grpSpPr>
          <a:xfrm>
            <a:off x="6714293" y="1958193"/>
            <a:ext cx="2287568" cy="4518067"/>
            <a:chOff x="5333172" y="1958192"/>
            <a:chExt cx="2287568" cy="451806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9D3DFE4-FB21-B0BD-AC2B-006444CC9D74}"/>
                </a:ext>
              </a:extLst>
            </p:cNvPr>
            <p:cNvSpPr/>
            <p:nvPr/>
          </p:nvSpPr>
          <p:spPr>
            <a:xfrm>
              <a:off x="5333172" y="1958192"/>
              <a:ext cx="2275302" cy="13632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BBAF8F2-E9D4-CA48-3C32-BCB650C27A9E}"/>
                </a:ext>
              </a:extLst>
            </p:cNvPr>
            <p:cNvSpPr/>
            <p:nvPr/>
          </p:nvSpPr>
          <p:spPr>
            <a:xfrm>
              <a:off x="5345438" y="5109926"/>
              <a:ext cx="2275302" cy="13632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27453A0-DB05-5669-7BC6-7CB36CCBAEF8}"/>
                </a:ext>
              </a:extLst>
            </p:cNvPr>
            <p:cNvSpPr/>
            <p:nvPr/>
          </p:nvSpPr>
          <p:spPr>
            <a:xfrm>
              <a:off x="5333172" y="3498892"/>
              <a:ext cx="2275302" cy="13632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6072072-A55A-CEB9-D37B-81C76C7D5327}"/>
                </a:ext>
              </a:extLst>
            </p:cNvPr>
            <p:cNvCxnSpPr/>
            <p:nvPr/>
          </p:nvCxnSpPr>
          <p:spPr>
            <a:xfrm flipV="1">
              <a:off x="5989982" y="2653386"/>
              <a:ext cx="0" cy="66805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E22EBBF-8636-E4E2-EC4B-66DF63F1989C}"/>
                </a:ext>
              </a:extLst>
            </p:cNvPr>
            <p:cNvCxnSpPr>
              <a:cxnSpLocks/>
              <a:endCxn id="184" idx="3"/>
            </p:cNvCxnSpPr>
            <p:nvPr/>
          </p:nvCxnSpPr>
          <p:spPr>
            <a:xfrm flipV="1">
              <a:off x="5976730" y="2639817"/>
              <a:ext cx="1631744" cy="1356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58F6A876-6422-E7DB-47EF-472457717FB9}"/>
                </a:ext>
              </a:extLst>
            </p:cNvPr>
            <p:cNvSpPr/>
            <p:nvPr/>
          </p:nvSpPr>
          <p:spPr>
            <a:xfrm>
              <a:off x="5963478" y="3719707"/>
              <a:ext cx="1656522" cy="1104084"/>
            </a:xfrm>
            <a:custGeom>
              <a:avLst/>
              <a:gdLst>
                <a:gd name="connsiteX0" fmla="*/ 0 w 1656522"/>
                <a:gd name="connsiteY0" fmla="*/ 1104084 h 1104084"/>
                <a:gd name="connsiteX1" fmla="*/ 53009 w 1656522"/>
                <a:gd name="connsiteY1" fmla="*/ 348710 h 1104084"/>
                <a:gd name="connsiteX2" fmla="*/ 106018 w 1656522"/>
                <a:gd name="connsiteY2" fmla="*/ 4154 h 1104084"/>
                <a:gd name="connsiteX3" fmla="*/ 265044 w 1656522"/>
                <a:gd name="connsiteY3" fmla="*/ 560745 h 1104084"/>
                <a:gd name="connsiteX4" fmla="*/ 755374 w 1656522"/>
                <a:gd name="connsiteY4" fmla="*/ 507736 h 1104084"/>
                <a:gd name="connsiteX5" fmla="*/ 1166192 w 1656522"/>
                <a:gd name="connsiteY5" fmla="*/ 587250 h 1104084"/>
                <a:gd name="connsiteX6" fmla="*/ 1484244 w 1656522"/>
                <a:gd name="connsiteY6" fmla="*/ 560745 h 1104084"/>
                <a:gd name="connsiteX7" fmla="*/ 1656522 w 1656522"/>
                <a:gd name="connsiteY7" fmla="*/ 627006 h 1104084"/>
                <a:gd name="connsiteX8" fmla="*/ 1656522 w 1656522"/>
                <a:gd name="connsiteY8" fmla="*/ 627006 h 1104084"/>
                <a:gd name="connsiteX9" fmla="*/ 1643270 w 1656522"/>
                <a:gd name="connsiteY9" fmla="*/ 640258 h 110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522" h="1104084">
                  <a:moveTo>
                    <a:pt x="0" y="1104084"/>
                  </a:moveTo>
                  <a:cubicBezTo>
                    <a:pt x="17669" y="818058"/>
                    <a:pt x="35339" y="532032"/>
                    <a:pt x="53009" y="348710"/>
                  </a:cubicBezTo>
                  <a:cubicBezTo>
                    <a:pt x="70679" y="165388"/>
                    <a:pt x="70679" y="-31185"/>
                    <a:pt x="106018" y="4154"/>
                  </a:cubicBezTo>
                  <a:cubicBezTo>
                    <a:pt x="141357" y="39493"/>
                    <a:pt x="156818" y="476815"/>
                    <a:pt x="265044" y="560745"/>
                  </a:cubicBezTo>
                  <a:cubicBezTo>
                    <a:pt x="373270" y="644675"/>
                    <a:pt x="605183" y="503318"/>
                    <a:pt x="755374" y="507736"/>
                  </a:cubicBezTo>
                  <a:cubicBezTo>
                    <a:pt x="905565" y="512153"/>
                    <a:pt x="1044714" y="578415"/>
                    <a:pt x="1166192" y="587250"/>
                  </a:cubicBezTo>
                  <a:cubicBezTo>
                    <a:pt x="1287670" y="596085"/>
                    <a:pt x="1402522" y="554119"/>
                    <a:pt x="1484244" y="560745"/>
                  </a:cubicBezTo>
                  <a:cubicBezTo>
                    <a:pt x="1565966" y="567371"/>
                    <a:pt x="1656522" y="627006"/>
                    <a:pt x="1656522" y="627006"/>
                  </a:cubicBezTo>
                  <a:lnTo>
                    <a:pt x="1656522" y="627006"/>
                  </a:lnTo>
                  <a:lnTo>
                    <a:pt x="1643270" y="640258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698DDDC-FD99-B3A7-E3A7-7D46B6231725}"/>
                </a:ext>
              </a:extLst>
            </p:cNvPr>
            <p:cNvSpPr/>
            <p:nvPr/>
          </p:nvSpPr>
          <p:spPr>
            <a:xfrm>
              <a:off x="5910470" y="5300853"/>
              <a:ext cx="304800" cy="1175406"/>
            </a:xfrm>
            <a:custGeom>
              <a:avLst/>
              <a:gdLst>
                <a:gd name="connsiteX0" fmla="*/ 0 w 304800"/>
                <a:gd name="connsiteY0" fmla="*/ 1139704 h 1175406"/>
                <a:gd name="connsiteX1" fmla="*/ 39756 w 304800"/>
                <a:gd name="connsiteY1" fmla="*/ 1033686 h 1175406"/>
                <a:gd name="connsiteX2" fmla="*/ 145773 w 304800"/>
                <a:gd name="connsiteY2" fmla="*/ 17 h 1175406"/>
                <a:gd name="connsiteX3" fmla="*/ 212034 w 304800"/>
                <a:gd name="connsiteY3" fmla="*/ 1007182 h 1175406"/>
                <a:gd name="connsiteX4" fmla="*/ 304800 w 304800"/>
                <a:gd name="connsiteY4" fmla="*/ 1139704 h 117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1175406">
                  <a:moveTo>
                    <a:pt x="0" y="1139704"/>
                  </a:moveTo>
                  <a:cubicBezTo>
                    <a:pt x="7730" y="1181669"/>
                    <a:pt x="15460" y="1223634"/>
                    <a:pt x="39756" y="1033686"/>
                  </a:cubicBezTo>
                  <a:cubicBezTo>
                    <a:pt x="64052" y="843738"/>
                    <a:pt x="117060" y="4434"/>
                    <a:pt x="145773" y="17"/>
                  </a:cubicBezTo>
                  <a:cubicBezTo>
                    <a:pt x="174486" y="-4400"/>
                    <a:pt x="185530" y="817234"/>
                    <a:pt x="212034" y="1007182"/>
                  </a:cubicBezTo>
                  <a:cubicBezTo>
                    <a:pt x="238538" y="1197130"/>
                    <a:pt x="271669" y="1168417"/>
                    <a:pt x="304800" y="113970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9F3146E3-B8CA-D6E4-EBB0-6F8987055648}"/>
                </a:ext>
              </a:extLst>
            </p:cNvPr>
            <p:cNvSpPr/>
            <p:nvPr/>
          </p:nvSpPr>
          <p:spPr>
            <a:xfrm>
              <a:off x="6851374" y="5976378"/>
              <a:ext cx="297037" cy="486357"/>
            </a:xfrm>
            <a:custGeom>
              <a:avLst/>
              <a:gdLst>
                <a:gd name="connsiteX0" fmla="*/ 0 w 297037"/>
                <a:gd name="connsiteY0" fmla="*/ 464178 h 486357"/>
                <a:gd name="connsiteX1" fmla="*/ 66261 w 297037"/>
                <a:gd name="connsiteY1" fmla="*/ 318404 h 486357"/>
                <a:gd name="connsiteX2" fmla="*/ 145774 w 297037"/>
                <a:gd name="connsiteY2" fmla="*/ 352 h 486357"/>
                <a:gd name="connsiteX3" fmla="*/ 198783 w 297037"/>
                <a:gd name="connsiteY3" fmla="*/ 384665 h 486357"/>
                <a:gd name="connsiteX4" fmla="*/ 291548 w 297037"/>
                <a:gd name="connsiteY4" fmla="*/ 477431 h 486357"/>
                <a:gd name="connsiteX5" fmla="*/ 278296 w 297037"/>
                <a:gd name="connsiteY5" fmla="*/ 477431 h 48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037" h="486357">
                  <a:moveTo>
                    <a:pt x="0" y="464178"/>
                  </a:moveTo>
                  <a:cubicBezTo>
                    <a:pt x="20982" y="429943"/>
                    <a:pt x="41965" y="395708"/>
                    <a:pt x="66261" y="318404"/>
                  </a:cubicBezTo>
                  <a:cubicBezTo>
                    <a:pt x="90557" y="241100"/>
                    <a:pt x="123687" y="-10691"/>
                    <a:pt x="145774" y="352"/>
                  </a:cubicBezTo>
                  <a:cubicBezTo>
                    <a:pt x="167861" y="11395"/>
                    <a:pt x="174487" y="305152"/>
                    <a:pt x="198783" y="384665"/>
                  </a:cubicBezTo>
                  <a:cubicBezTo>
                    <a:pt x="223079" y="464178"/>
                    <a:pt x="291548" y="477431"/>
                    <a:pt x="291548" y="477431"/>
                  </a:cubicBezTo>
                  <a:cubicBezTo>
                    <a:pt x="304800" y="492892"/>
                    <a:pt x="291548" y="485161"/>
                    <a:pt x="278296" y="477431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939B64A-BC78-4D9F-96AC-F4B1D00A3400}"/>
              </a:ext>
            </a:extLst>
          </p:cNvPr>
          <p:cNvSpPr/>
          <p:nvPr/>
        </p:nvSpPr>
        <p:spPr>
          <a:xfrm>
            <a:off x="1984643" y="2390945"/>
            <a:ext cx="11001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/>
            </a:pPr>
            <a:r>
              <a:rPr lang="en-US" sz="2200" dirty="0"/>
              <a:t>Diluted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1417EEE-E5F5-1653-8ED4-3B7C6198FB81}"/>
              </a:ext>
            </a:extLst>
          </p:cNvPr>
          <p:cNvSpPr/>
          <p:nvPr/>
        </p:nvSpPr>
        <p:spPr>
          <a:xfrm>
            <a:off x="1550020" y="4001012"/>
            <a:ext cx="18582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/>
            </a:pPr>
            <a:r>
              <a:rPr lang="en-US" sz="2200" dirty="0"/>
              <a:t>Concentrated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F5B16C5-23D5-531C-FBC2-4D5D0073236D}"/>
              </a:ext>
            </a:extLst>
          </p:cNvPr>
          <p:cNvSpPr/>
          <p:nvPr/>
        </p:nvSpPr>
        <p:spPr>
          <a:xfrm>
            <a:off x="1932731" y="5681949"/>
            <a:ext cx="1211828" cy="431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/>
            </a:pPr>
            <a:r>
              <a:rPr lang="en-US" sz="2200" dirty="0"/>
              <a:t>Ordered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3179BE-725B-2291-AF78-B78BF6632D4B}"/>
              </a:ext>
            </a:extLst>
          </p:cNvPr>
          <p:cNvSpPr/>
          <p:nvPr/>
        </p:nvSpPr>
        <p:spPr>
          <a:xfrm>
            <a:off x="6178145" y="2345892"/>
            <a:ext cx="11001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/>
            </a:pPr>
            <a:r>
              <a:rPr lang="en-US" sz="2200" dirty="0"/>
              <a:t>g(r)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1A67548-E726-8067-31D2-28D5D66DCFFA}"/>
              </a:ext>
            </a:extLst>
          </p:cNvPr>
          <p:cNvSpPr/>
          <p:nvPr/>
        </p:nvSpPr>
        <p:spPr>
          <a:xfrm>
            <a:off x="6187665" y="3941336"/>
            <a:ext cx="11001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/>
            </a:pPr>
            <a:r>
              <a:rPr lang="en-US" sz="2200" dirty="0"/>
              <a:t>g(r)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B36E138-8532-54CC-827E-42AC38580E38}"/>
              </a:ext>
            </a:extLst>
          </p:cNvPr>
          <p:cNvSpPr/>
          <p:nvPr/>
        </p:nvSpPr>
        <p:spPr>
          <a:xfrm>
            <a:off x="6197186" y="5651080"/>
            <a:ext cx="11001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/>
            </a:pPr>
            <a:r>
              <a:rPr lang="en-US" sz="2200" dirty="0"/>
              <a:t>g(r)</a:t>
            </a:r>
          </a:p>
        </p:txBody>
      </p:sp>
    </p:spTree>
    <p:extLst>
      <p:ext uri="{BB962C8B-B14F-4D97-AF65-F5344CB8AC3E}">
        <p14:creationId xmlns:p14="http://schemas.microsoft.com/office/powerpoint/2010/main" val="61303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B29A551-D6BE-FA1D-C5CB-D731A4DC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2" y="434700"/>
            <a:ext cx="4111487" cy="608910"/>
          </a:xfrm>
          <a:noFill/>
          <a:ln>
            <a:noFill/>
          </a:ln>
        </p:spPr>
        <p:txBody>
          <a:bodyPr/>
          <a:lstStyle/>
          <a:p>
            <a:r>
              <a:rPr lang="sv-SE" b="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Schedule for </a:t>
            </a:r>
            <a:r>
              <a:rPr lang="sv-SE" b="0" dirty="0" err="1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today</a:t>
            </a:r>
            <a:r>
              <a:rPr lang="sv-SE" b="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179BE-ADA1-AD73-A25A-A9145527D3FD}"/>
              </a:ext>
            </a:extLst>
          </p:cNvPr>
          <p:cNvSpPr txBox="1"/>
          <p:nvPr/>
        </p:nvSpPr>
        <p:spPr>
          <a:xfrm>
            <a:off x="470452" y="1010156"/>
            <a:ext cx="9511193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Monday 9th September (am, 11-12)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Small angle scattering introduction (H 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Barriga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Introduction to modelling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SasView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(W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Potrzebowski) 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Monday 9th September (pm, 13-14.30)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SasView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hands on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Potrzebowski)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Monday 9th September (pm, 15-17)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Site visit to MAXIV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 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Tuesday 10th September (am, 9-12)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MAXIV presentations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9 am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FragMAX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 am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CoSAXS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Ann Terry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 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SAXS case study lecture: Lars Nilsson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Tuesday 10th September (pm, 13-17)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SANS capabilities for life science  and DEMAX (W Potrzebowski, Esko Oksanen, Zoe Fisher)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Site visit to ESS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5080BF0-0B39-68AE-59C5-752315E4B12E}"/>
              </a:ext>
            </a:extLst>
          </p:cNvPr>
          <p:cNvSpPr/>
          <p:nvPr/>
        </p:nvSpPr>
        <p:spPr>
          <a:xfrm rot="10800000">
            <a:off x="6768790" y="1639229"/>
            <a:ext cx="1237786" cy="267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ACF3E25-55F7-8A4A-0D9C-1DB9B39E0139}"/>
              </a:ext>
            </a:extLst>
          </p:cNvPr>
          <p:cNvSpPr/>
          <p:nvPr/>
        </p:nvSpPr>
        <p:spPr>
          <a:xfrm rot="10800000">
            <a:off x="4735551" y="2271132"/>
            <a:ext cx="1237786" cy="2676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9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2D9A31DA-F577-5B42-8FC4-A49F21103EE2}"/>
              </a:ext>
            </a:extLst>
          </p:cNvPr>
          <p:cNvGrpSpPr/>
          <p:nvPr/>
        </p:nvGrpSpPr>
        <p:grpSpPr>
          <a:xfrm>
            <a:off x="1808477" y="1971761"/>
            <a:ext cx="2275304" cy="4543100"/>
            <a:chOff x="781048" y="2144039"/>
            <a:chExt cx="2275304" cy="45431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42622F-FD36-844F-829A-AAA33125EED7}"/>
                </a:ext>
              </a:extLst>
            </p:cNvPr>
            <p:cNvSpPr/>
            <p:nvPr/>
          </p:nvSpPr>
          <p:spPr>
            <a:xfrm>
              <a:off x="781048" y="5323889"/>
              <a:ext cx="2275304" cy="13632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26C56C-BF65-B144-982A-1ECEA6431A7E}"/>
                </a:ext>
              </a:extLst>
            </p:cNvPr>
            <p:cNvSpPr/>
            <p:nvPr/>
          </p:nvSpPr>
          <p:spPr>
            <a:xfrm>
              <a:off x="781050" y="2144039"/>
              <a:ext cx="2275302" cy="13632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3F1857-F080-5D4B-ABF4-B2D2AFF170AF}"/>
                </a:ext>
              </a:extLst>
            </p:cNvPr>
            <p:cNvSpPr/>
            <p:nvPr/>
          </p:nvSpPr>
          <p:spPr>
            <a:xfrm>
              <a:off x="781048" y="3657601"/>
              <a:ext cx="2275304" cy="139038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428904-FE22-224A-B44B-E437E852701D}"/>
                </a:ext>
              </a:extLst>
            </p:cNvPr>
            <p:cNvSpPr/>
            <p:nvPr/>
          </p:nvSpPr>
          <p:spPr>
            <a:xfrm>
              <a:off x="2192055" y="259288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1A79AB-09AB-A14B-AD08-FA993F41B310}"/>
                </a:ext>
              </a:extLst>
            </p:cNvPr>
            <p:cNvSpPr/>
            <p:nvPr/>
          </p:nvSpPr>
          <p:spPr>
            <a:xfrm>
              <a:off x="1402918" y="249460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2642D7-F1F9-E943-81C0-D2E09004557E}"/>
                </a:ext>
              </a:extLst>
            </p:cNvPr>
            <p:cNvSpPr/>
            <p:nvPr/>
          </p:nvSpPr>
          <p:spPr>
            <a:xfrm>
              <a:off x="2647167" y="308871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640B28-CDD9-244D-93B8-B1A2FB6506AC}"/>
                </a:ext>
              </a:extLst>
            </p:cNvPr>
            <p:cNvSpPr/>
            <p:nvPr/>
          </p:nvSpPr>
          <p:spPr>
            <a:xfrm>
              <a:off x="1283921" y="305008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F312DB-51E4-2A41-8C66-CF0B2B5D7072}"/>
                </a:ext>
              </a:extLst>
            </p:cNvPr>
            <p:cNvSpPr/>
            <p:nvPr/>
          </p:nvSpPr>
          <p:spPr>
            <a:xfrm>
              <a:off x="1033401" y="395542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CE453D-CF11-EA4F-B47F-D9345CED1141}"/>
                </a:ext>
              </a:extLst>
            </p:cNvPr>
            <p:cNvSpPr/>
            <p:nvPr/>
          </p:nvSpPr>
          <p:spPr>
            <a:xfrm>
              <a:off x="1315240" y="411842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E12BEB8-9695-6C45-AFBC-B201AD7DBC37}"/>
                </a:ext>
              </a:extLst>
            </p:cNvPr>
            <p:cNvSpPr/>
            <p:nvPr/>
          </p:nvSpPr>
          <p:spPr>
            <a:xfrm>
              <a:off x="1803496" y="413358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5104A8-0094-5842-A007-301B0555683D}"/>
                </a:ext>
              </a:extLst>
            </p:cNvPr>
            <p:cNvSpPr/>
            <p:nvPr/>
          </p:nvSpPr>
          <p:spPr>
            <a:xfrm>
              <a:off x="1039926" y="429082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C2FC79-016E-674E-A343-4BCF71B269CC}"/>
                </a:ext>
              </a:extLst>
            </p:cNvPr>
            <p:cNvSpPr/>
            <p:nvPr/>
          </p:nvSpPr>
          <p:spPr>
            <a:xfrm>
              <a:off x="1532355" y="422613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915CC55-532D-A846-BBB8-868FC3BE6790}"/>
                </a:ext>
              </a:extLst>
            </p:cNvPr>
            <p:cNvSpPr/>
            <p:nvPr/>
          </p:nvSpPr>
          <p:spPr>
            <a:xfrm>
              <a:off x="2085335" y="408133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DAC7CA-26FF-6744-9BDF-FADEE24578FF}"/>
                </a:ext>
              </a:extLst>
            </p:cNvPr>
            <p:cNvSpPr/>
            <p:nvPr/>
          </p:nvSpPr>
          <p:spPr>
            <a:xfrm>
              <a:off x="1991138" y="440948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E32B4C-B4F2-1C46-8AE6-20CDDF1ABC6E}"/>
                </a:ext>
              </a:extLst>
            </p:cNvPr>
            <p:cNvSpPr/>
            <p:nvPr/>
          </p:nvSpPr>
          <p:spPr>
            <a:xfrm>
              <a:off x="1551143" y="390306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9EC004-D492-6D43-A78D-A2F1EAA6F4AE}"/>
                </a:ext>
              </a:extLst>
            </p:cNvPr>
            <p:cNvSpPr/>
            <p:nvPr/>
          </p:nvSpPr>
          <p:spPr>
            <a:xfrm>
              <a:off x="1210359" y="445851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130D5-DCA2-5F47-A174-D4329FF1FBC9}"/>
                </a:ext>
              </a:extLst>
            </p:cNvPr>
            <p:cNvSpPr/>
            <p:nvPr/>
          </p:nvSpPr>
          <p:spPr>
            <a:xfrm>
              <a:off x="1492198" y="462152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28EDD-CF3A-DC47-BF3A-FFDD44A8EC55}"/>
                </a:ext>
              </a:extLst>
            </p:cNvPr>
            <p:cNvSpPr/>
            <p:nvPr/>
          </p:nvSpPr>
          <p:spPr>
            <a:xfrm>
              <a:off x="1153745" y="473112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ED023F-3036-914E-8D8D-2206B61682FA}"/>
                </a:ext>
              </a:extLst>
            </p:cNvPr>
            <p:cNvSpPr/>
            <p:nvPr/>
          </p:nvSpPr>
          <p:spPr>
            <a:xfrm>
              <a:off x="1759417" y="476680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45E618A-4C27-8846-A163-EA6EA4FA5B7D}"/>
                </a:ext>
              </a:extLst>
            </p:cNvPr>
            <p:cNvSpPr/>
            <p:nvPr/>
          </p:nvSpPr>
          <p:spPr>
            <a:xfrm>
              <a:off x="1728101" y="440616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43B9D6A-2945-E54A-872E-F2A810B4FCD2}"/>
                </a:ext>
              </a:extLst>
            </p:cNvPr>
            <p:cNvSpPr/>
            <p:nvPr/>
          </p:nvSpPr>
          <p:spPr>
            <a:xfrm>
              <a:off x="2277659" y="439102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16DFD9-E358-5143-BD0D-2E637A299097}"/>
                </a:ext>
              </a:extLst>
            </p:cNvPr>
            <p:cNvSpPr/>
            <p:nvPr/>
          </p:nvSpPr>
          <p:spPr>
            <a:xfrm>
              <a:off x="2634893" y="439102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214E72-D3C0-9D45-A11B-2CE027A87FCD}"/>
                </a:ext>
              </a:extLst>
            </p:cNvPr>
            <p:cNvSpPr/>
            <p:nvPr/>
          </p:nvSpPr>
          <p:spPr>
            <a:xfrm>
              <a:off x="2540696" y="471917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A2EC2E6-1DC6-0B43-8844-C7EB4AD6CF5A}"/>
                </a:ext>
              </a:extLst>
            </p:cNvPr>
            <p:cNvSpPr/>
            <p:nvPr/>
          </p:nvSpPr>
          <p:spPr>
            <a:xfrm>
              <a:off x="2277659" y="471585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50AEB0-8A52-454B-A5CD-6EB33905E8DF}"/>
                </a:ext>
              </a:extLst>
            </p:cNvPr>
            <p:cNvSpPr/>
            <p:nvPr/>
          </p:nvSpPr>
          <p:spPr>
            <a:xfrm>
              <a:off x="2224704" y="380370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E9B5B-6F4F-EA4C-9B95-A277E40972FC}"/>
                </a:ext>
              </a:extLst>
            </p:cNvPr>
            <p:cNvSpPr/>
            <p:nvPr/>
          </p:nvSpPr>
          <p:spPr>
            <a:xfrm>
              <a:off x="2714802" y="384003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B23642-FCC3-4642-B61A-25F2E7CC5C79}"/>
                </a:ext>
              </a:extLst>
            </p:cNvPr>
            <p:cNvSpPr/>
            <p:nvPr/>
          </p:nvSpPr>
          <p:spPr>
            <a:xfrm>
              <a:off x="2654762" y="408834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3D856DB-BA52-6447-A207-36A2C01254FE}"/>
                </a:ext>
              </a:extLst>
            </p:cNvPr>
            <p:cNvSpPr/>
            <p:nvPr/>
          </p:nvSpPr>
          <p:spPr>
            <a:xfrm>
              <a:off x="2391725" y="408501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E44D01-091B-E044-B1EB-E0BD5230022A}"/>
                </a:ext>
              </a:extLst>
            </p:cNvPr>
            <p:cNvSpPr/>
            <p:nvPr/>
          </p:nvSpPr>
          <p:spPr>
            <a:xfrm>
              <a:off x="1902419" y="536153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F0654C3-83F4-F249-8187-87772D5FFCE5}"/>
                </a:ext>
              </a:extLst>
            </p:cNvPr>
            <p:cNvSpPr/>
            <p:nvPr/>
          </p:nvSpPr>
          <p:spPr>
            <a:xfrm>
              <a:off x="1673209" y="536153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50944A-3B47-F64B-823C-39653DC186E6}"/>
                </a:ext>
              </a:extLst>
            </p:cNvPr>
            <p:cNvSpPr/>
            <p:nvPr/>
          </p:nvSpPr>
          <p:spPr>
            <a:xfrm>
              <a:off x="2143704" y="536153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8BF44C9-2BD2-4F4D-9C18-D6B2E496D791}"/>
                </a:ext>
              </a:extLst>
            </p:cNvPr>
            <p:cNvSpPr/>
            <p:nvPr/>
          </p:nvSpPr>
          <p:spPr>
            <a:xfrm>
              <a:off x="2614455" y="536153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362300-A446-3D45-97F7-354FA4266FF9}"/>
                </a:ext>
              </a:extLst>
            </p:cNvPr>
            <p:cNvSpPr/>
            <p:nvPr/>
          </p:nvSpPr>
          <p:spPr>
            <a:xfrm>
              <a:off x="2391108" y="536326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345C261-197E-FB46-A5E2-A6E576FFF9E7}"/>
                </a:ext>
              </a:extLst>
            </p:cNvPr>
            <p:cNvSpPr/>
            <p:nvPr/>
          </p:nvSpPr>
          <p:spPr>
            <a:xfrm>
              <a:off x="1189976" y="53647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9129EB-0F40-AC45-AAAE-45C202C45A03}"/>
                </a:ext>
              </a:extLst>
            </p:cNvPr>
            <p:cNvSpPr/>
            <p:nvPr/>
          </p:nvSpPr>
          <p:spPr>
            <a:xfrm>
              <a:off x="968541" y="5362119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97D3E0-7EAB-6940-AC5E-66652204A809}"/>
                </a:ext>
              </a:extLst>
            </p:cNvPr>
            <p:cNvSpPr/>
            <p:nvPr/>
          </p:nvSpPr>
          <p:spPr>
            <a:xfrm>
              <a:off x="1426091" y="536720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2884FA4-4912-A440-9D96-2695B33DFC04}"/>
                </a:ext>
              </a:extLst>
            </p:cNvPr>
            <p:cNvSpPr/>
            <p:nvPr/>
          </p:nvSpPr>
          <p:spPr>
            <a:xfrm>
              <a:off x="1904507" y="5526462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8909E72-BBFA-FF44-B11B-89440799C1B4}"/>
                </a:ext>
              </a:extLst>
            </p:cNvPr>
            <p:cNvSpPr/>
            <p:nvPr/>
          </p:nvSpPr>
          <p:spPr>
            <a:xfrm>
              <a:off x="1675297" y="5526462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537B0B0-9D48-974E-9F19-905D1737F2CC}"/>
                </a:ext>
              </a:extLst>
            </p:cNvPr>
            <p:cNvSpPr/>
            <p:nvPr/>
          </p:nvSpPr>
          <p:spPr>
            <a:xfrm>
              <a:off x="2145792" y="5526462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EEEDB72-BF21-4F41-B7CD-7EA6A9B8171F}"/>
                </a:ext>
              </a:extLst>
            </p:cNvPr>
            <p:cNvSpPr/>
            <p:nvPr/>
          </p:nvSpPr>
          <p:spPr>
            <a:xfrm>
              <a:off x="2393196" y="552818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E2E72CC-ADF2-2A4C-816E-D34DB5FEB3AA}"/>
                </a:ext>
              </a:extLst>
            </p:cNvPr>
            <p:cNvSpPr/>
            <p:nvPr/>
          </p:nvSpPr>
          <p:spPr>
            <a:xfrm>
              <a:off x="1192064" y="5529652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5625B1-8EB2-5242-8DFB-162F91B897B2}"/>
                </a:ext>
              </a:extLst>
            </p:cNvPr>
            <p:cNvSpPr/>
            <p:nvPr/>
          </p:nvSpPr>
          <p:spPr>
            <a:xfrm>
              <a:off x="1428179" y="553213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66723-D9C8-1D4C-B9A5-B4C408E7239D}"/>
                </a:ext>
              </a:extLst>
            </p:cNvPr>
            <p:cNvSpPr/>
            <p:nvPr/>
          </p:nvSpPr>
          <p:spPr>
            <a:xfrm>
              <a:off x="1904507" y="57018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80CB536-D1CC-3D46-9CF4-D00D8BEE5064}"/>
                </a:ext>
              </a:extLst>
            </p:cNvPr>
            <p:cNvSpPr/>
            <p:nvPr/>
          </p:nvSpPr>
          <p:spPr>
            <a:xfrm>
              <a:off x="1675297" y="57018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F8F3E31-520D-2745-BF7F-FEB8E50874EF}"/>
                </a:ext>
              </a:extLst>
            </p:cNvPr>
            <p:cNvSpPr/>
            <p:nvPr/>
          </p:nvSpPr>
          <p:spPr>
            <a:xfrm>
              <a:off x="2145792" y="57018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F47E9B-369E-FA4A-BCEC-11D54B4676B7}"/>
                </a:ext>
              </a:extLst>
            </p:cNvPr>
            <p:cNvSpPr/>
            <p:nvPr/>
          </p:nvSpPr>
          <p:spPr>
            <a:xfrm>
              <a:off x="2616543" y="57018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A2F9E3-8A2B-D44C-9E78-DF950792A648}"/>
                </a:ext>
              </a:extLst>
            </p:cNvPr>
            <p:cNvSpPr/>
            <p:nvPr/>
          </p:nvSpPr>
          <p:spPr>
            <a:xfrm>
              <a:off x="2393196" y="570355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CF9AA5B-3B1D-8046-AB6F-EB45E2B4469B}"/>
                </a:ext>
              </a:extLst>
            </p:cNvPr>
            <p:cNvSpPr/>
            <p:nvPr/>
          </p:nvSpPr>
          <p:spPr>
            <a:xfrm>
              <a:off x="1192064" y="570501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1F7F7E-637B-4E46-BD4E-A27767F5DE06}"/>
                </a:ext>
              </a:extLst>
            </p:cNvPr>
            <p:cNvSpPr/>
            <p:nvPr/>
          </p:nvSpPr>
          <p:spPr>
            <a:xfrm>
              <a:off x="970629" y="5702409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8211E43-4EE9-B947-B65C-EA5CD2409984}"/>
                </a:ext>
              </a:extLst>
            </p:cNvPr>
            <p:cNvSpPr/>
            <p:nvPr/>
          </p:nvSpPr>
          <p:spPr>
            <a:xfrm>
              <a:off x="1428179" y="570749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305E408-2A44-464F-B2DC-3875FF9F3D29}"/>
                </a:ext>
              </a:extLst>
            </p:cNvPr>
            <p:cNvSpPr/>
            <p:nvPr/>
          </p:nvSpPr>
          <p:spPr>
            <a:xfrm>
              <a:off x="1904507" y="606508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4D82ED-CB56-F640-A270-3171B364264D}"/>
                </a:ext>
              </a:extLst>
            </p:cNvPr>
            <p:cNvSpPr/>
            <p:nvPr/>
          </p:nvSpPr>
          <p:spPr>
            <a:xfrm>
              <a:off x="1675297" y="606508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5CCBE7-11E1-7B40-B3AC-79A99063F065}"/>
                </a:ext>
              </a:extLst>
            </p:cNvPr>
            <p:cNvSpPr/>
            <p:nvPr/>
          </p:nvSpPr>
          <p:spPr>
            <a:xfrm>
              <a:off x="2145792" y="606508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CC5747C-F627-6A45-B2CA-D2D8043E9E13}"/>
                </a:ext>
              </a:extLst>
            </p:cNvPr>
            <p:cNvSpPr/>
            <p:nvPr/>
          </p:nvSpPr>
          <p:spPr>
            <a:xfrm>
              <a:off x="2643047" y="606508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13FCD05-1DC3-8E4F-BF44-4CD72645EDA3}"/>
                </a:ext>
              </a:extLst>
            </p:cNvPr>
            <p:cNvSpPr/>
            <p:nvPr/>
          </p:nvSpPr>
          <p:spPr>
            <a:xfrm>
              <a:off x="2393196" y="606680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201B693-4278-2B43-97D7-25F19041E924}"/>
                </a:ext>
              </a:extLst>
            </p:cNvPr>
            <p:cNvSpPr/>
            <p:nvPr/>
          </p:nvSpPr>
          <p:spPr>
            <a:xfrm>
              <a:off x="1192064" y="60682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130364C-FE7F-2B4A-8F9E-9FE362FCC529}"/>
                </a:ext>
              </a:extLst>
            </p:cNvPr>
            <p:cNvSpPr/>
            <p:nvPr/>
          </p:nvSpPr>
          <p:spPr>
            <a:xfrm>
              <a:off x="970629" y="606566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876D14F-6555-7445-8402-04AEB3B136EB}"/>
                </a:ext>
              </a:extLst>
            </p:cNvPr>
            <p:cNvSpPr/>
            <p:nvPr/>
          </p:nvSpPr>
          <p:spPr>
            <a:xfrm>
              <a:off x="1428179" y="607074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864FFB3-A337-7548-8086-F6AE245F362A}"/>
                </a:ext>
              </a:extLst>
            </p:cNvPr>
            <p:cNvSpPr/>
            <p:nvPr/>
          </p:nvSpPr>
          <p:spPr>
            <a:xfrm>
              <a:off x="1906595" y="623000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C4FBA1D-951B-AC4C-BABA-E8B8E88ABAAA}"/>
                </a:ext>
              </a:extLst>
            </p:cNvPr>
            <p:cNvSpPr/>
            <p:nvPr/>
          </p:nvSpPr>
          <p:spPr>
            <a:xfrm>
              <a:off x="1677385" y="623000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6190D6-6742-8D4B-8002-183BDAEC6660}"/>
                </a:ext>
              </a:extLst>
            </p:cNvPr>
            <p:cNvSpPr/>
            <p:nvPr/>
          </p:nvSpPr>
          <p:spPr>
            <a:xfrm>
              <a:off x="2395284" y="623173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5FC77E8-B021-164C-A1A4-FA787F97E1A5}"/>
                </a:ext>
              </a:extLst>
            </p:cNvPr>
            <p:cNvSpPr/>
            <p:nvPr/>
          </p:nvSpPr>
          <p:spPr>
            <a:xfrm>
              <a:off x="1194152" y="623319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B220A0-777E-CF4D-9612-48D479D4D16B}"/>
                </a:ext>
              </a:extLst>
            </p:cNvPr>
            <p:cNvSpPr/>
            <p:nvPr/>
          </p:nvSpPr>
          <p:spPr>
            <a:xfrm>
              <a:off x="1430267" y="623567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CFB5003-664B-A04D-84E1-3F0DDD2BEAEF}"/>
                </a:ext>
              </a:extLst>
            </p:cNvPr>
            <p:cNvSpPr/>
            <p:nvPr/>
          </p:nvSpPr>
          <p:spPr>
            <a:xfrm>
              <a:off x="1906595" y="64053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26C8C6-E589-5E47-BF3B-1761194DCF78}"/>
                </a:ext>
              </a:extLst>
            </p:cNvPr>
            <p:cNvSpPr/>
            <p:nvPr/>
          </p:nvSpPr>
          <p:spPr>
            <a:xfrm>
              <a:off x="1677385" y="64053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3C0E50B-5989-AC47-9F57-733AEEC4849E}"/>
                </a:ext>
              </a:extLst>
            </p:cNvPr>
            <p:cNvSpPr/>
            <p:nvPr/>
          </p:nvSpPr>
          <p:spPr>
            <a:xfrm>
              <a:off x="2147880" y="64053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29E558C-1220-5146-8813-45732BC62FE0}"/>
                </a:ext>
              </a:extLst>
            </p:cNvPr>
            <p:cNvSpPr/>
            <p:nvPr/>
          </p:nvSpPr>
          <p:spPr>
            <a:xfrm>
              <a:off x="2631883" y="640537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ABE4C7A-4BA3-7A4D-96B8-7CF70D7FBA11}"/>
                </a:ext>
              </a:extLst>
            </p:cNvPr>
            <p:cNvSpPr/>
            <p:nvPr/>
          </p:nvSpPr>
          <p:spPr>
            <a:xfrm>
              <a:off x="2395284" y="6407095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8D18436-91B9-4241-B4B9-9677D08DDBC4}"/>
                </a:ext>
              </a:extLst>
            </p:cNvPr>
            <p:cNvSpPr/>
            <p:nvPr/>
          </p:nvSpPr>
          <p:spPr>
            <a:xfrm>
              <a:off x="1194152" y="6408560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342351-B51D-C044-8600-83509BA1EB5A}"/>
                </a:ext>
              </a:extLst>
            </p:cNvPr>
            <p:cNvSpPr/>
            <p:nvPr/>
          </p:nvSpPr>
          <p:spPr>
            <a:xfrm>
              <a:off x="959465" y="6405953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61A9C80-C215-504B-9B83-77AE3B25FC63}"/>
                </a:ext>
              </a:extLst>
            </p:cNvPr>
            <p:cNvSpPr/>
            <p:nvPr/>
          </p:nvSpPr>
          <p:spPr>
            <a:xfrm>
              <a:off x="1430267" y="6411038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5B15C14-06E6-7844-BA11-47A321890B50}"/>
                </a:ext>
              </a:extLst>
            </p:cNvPr>
            <p:cNvSpPr/>
            <p:nvPr/>
          </p:nvSpPr>
          <p:spPr>
            <a:xfrm>
              <a:off x="2160026" y="6209127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1762987-B916-D94C-8861-13AA8B3F6A9F}"/>
                </a:ext>
              </a:extLst>
            </p:cNvPr>
            <p:cNvSpPr/>
            <p:nvPr/>
          </p:nvSpPr>
          <p:spPr>
            <a:xfrm>
              <a:off x="1919121" y="58542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2D3C55-BA04-F046-84CE-0FFEFFD652EC}"/>
                </a:ext>
              </a:extLst>
            </p:cNvPr>
            <p:cNvSpPr/>
            <p:nvPr/>
          </p:nvSpPr>
          <p:spPr>
            <a:xfrm>
              <a:off x="1689911" y="58542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635B04-24AB-1544-B8EF-1FDE037245E6}"/>
                </a:ext>
              </a:extLst>
            </p:cNvPr>
            <p:cNvSpPr/>
            <p:nvPr/>
          </p:nvSpPr>
          <p:spPr>
            <a:xfrm>
              <a:off x="2160406" y="585422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6E002D7-8B97-F140-B830-58DB7634EB9C}"/>
                </a:ext>
              </a:extLst>
            </p:cNvPr>
            <p:cNvSpPr/>
            <p:nvPr/>
          </p:nvSpPr>
          <p:spPr>
            <a:xfrm>
              <a:off x="2407810" y="5855951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DA931F9-06E1-4547-8310-07B9D4E12EBB}"/>
                </a:ext>
              </a:extLst>
            </p:cNvPr>
            <p:cNvSpPr/>
            <p:nvPr/>
          </p:nvSpPr>
          <p:spPr>
            <a:xfrm>
              <a:off x="1206678" y="5857416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E96206D-1EC6-7F44-9A9F-DE21B6F5566A}"/>
                </a:ext>
              </a:extLst>
            </p:cNvPr>
            <p:cNvSpPr/>
            <p:nvPr/>
          </p:nvSpPr>
          <p:spPr>
            <a:xfrm>
              <a:off x="1442793" y="5859894"/>
              <a:ext cx="212942" cy="21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" name="droppedImage.pdf">
            <a:extLst>
              <a:ext uri="{FF2B5EF4-FFF2-40B4-BE49-F238E27FC236}">
                <a16:creationId xmlns:a16="http://schemas.microsoft.com/office/drawing/2014/main" id="{0B0EC352-83E0-DB4D-AD5D-DCA968D9E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81" y="1273320"/>
            <a:ext cx="3946923" cy="517923"/>
          </a:xfrm>
          <a:prstGeom prst="rect">
            <a:avLst/>
          </a:prstGeom>
          <a:ln w="25400"/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D7783D33-A20C-204C-B61F-7E6EA6155D23}"/>
              </a:ext>
            </a:extLst>
          </p:cNvPr>
          <p:cNvSpPr/>
          <p:nvPr/>
        </p:nvSpPr>
        <p:spPr>
          <a:xfrm>
            <a:off x="2415530" y="131193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sz="2200" dirty="0"/>
              <a:t>For an isotropic solution: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5DD6E-BBE7-EB47-8D61-8735304C53BC}"/>
              </a:ext>
            </a:extLst>
          </p:cNvPr>
          <p:cNvGrpSpPr/>
          <p:nvPr/>
        </p:nvGrpSpPr>
        <p:grpSpPr>
          <a:xfrm>
            <a:off x="4406463" y="1760099"/>
            <a:ext cx="2823716" cy="4716160"/>
            <a:chOff x="4654145" y="1760099"/>
            <a:chExt cx="2823716" cy="471616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9259698-788E-504D-9415-4A15F33563BB}"/>
                </a:ext>
              </a:extLst>
            </p:cNvPr>
            <p:cNvGrpSpPr/>
            <p:nvPr/>
          </p:nvGrpSpPr>
          <p:grpSpPr>
            <a:xfrm>
              <a:off x="5190293" y="1958192"/>
              <a:ext cx="2287568" cy="4518067"/>
              <a:chOff x="5333172" y="1958192"/>
              <a:chExt cx="2287568" cy="451806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B28BAF7-9F83-6E4E-95FE-CE985BB98F67}"/>
                  </a:ext>
                </a:extLst>
              </p:cNvPr>
              <p:cNvSpPr/>
              <p:nvPr/>
            </p:nvSpPr>
            <p:spPr>
              <a:xfrm>
                <a:off x="5333172" y="1958192"/>
                <a:ext cx="2275302" cy="136325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C35B810-B9A7-F143-AB74-22E020DB69A3}"/>
                  </a:ext>
                </a:extLst>
              </p:cNvPr>
              <p:cNvSpPr/>
              <p:nvPr/>
            </p:nvSpPr>
            <p:spPr>
              <a:xfrm>
                <a:off x="5345438" y="5109926"/>
                <a:ext cx="2275302" cy="136325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4DC0D91-EB8B-FB4D-B3F5-653ED0A5137E}"/>
                  </a:ext>
                </a:extLst>
              </p:cNvPr>
              <p:cNvSpPr/>
              <p:nvPr/>
            </p:nvSpPr>
            <p:spPr>
              <a:xfrm>
                <a:off x="5333172" y="3498892"/>
                <a:ext cx="2275302" cy="136325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5D22B61-8D04-0748-B1E7-5BD9053E81A1}"/>
                  </a:ext>
                </a:extLst>
              </p:cNvPr>
              <p:cNvCxnSpPr/>
              <p:nvPr/>
            </p:nvCxnSpPr>
            <p:spPr>
              <a:xfrm flipV="1">
                <a:off x="5989982" y="2653386"/>
                <a:ext cx="0" cy="668056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C64AFF3-D35A-754B-900C-E042C3D287BA}"/>
                  </a:ext>
                </a:extLst>
              </p:cNvPr>
              <p:cNvCxnSpPr>
                <a:cxnSpLocks/>
                <a:endCxn id="85" idx="3"/>
              </p:cNvCxnSpPr>
              <p:nvPr/>
            </p:nvCxnSpPr>
            <p:spPr>
              <a:xfrm flipV="1">
                <a:off x="5976730" y="2639817"/>
                <a:ext cx="1631744" cy="13569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5A6B05F1-DFFC-564B-8349-5A26E5573D66}"/>
                  </a:ext>
                </a:extLst>
              </p:cNvPr>
              <p:cNvSpPr/>
              <p:nvPr/>
            </p:nvSpPr>
            <p:spPr>
              <a:xfrm>
                <a:off x="5963478" y="3719707"/>
                <a:ext cx="1656522" cy="1104084"/>
              </a:xfrm>
              <a:custGeom>
                <a:avLst/>
                <a:gdLst>
                  <a:gd name="connsiteX0" fmla="*/ 0 w 1656522"/>
                  <a:gd name="connsiteY0" fmla="*/ 1104084 h 1104084"/>
                  <a:gd name="connsiteX1" fmla="*/ 53009 w 1656522"/>
                  <a:gd name="connsiteY1" fmla="*/ 348710 h 1104084"/>
                  <a:gd name="connsiteX2" fmla="*/ 106018 w 1656522"/>
                  <a:gd name="connsiteY2" fmla="*/ 4154 h 1104084"/>
                  <a:gd name="connsiteX3" fmla="*/ 265044 w 1656522"/>
                  <a:gd name="connsiteY3" fmla="*/ 560745 h 1104084"/>
                  <a:gd name="connsiteX4" fmla="*/ 755374 w 1656522"/>
                  <a:gd name="connsiteY4" fmla="*/ 507736 h 1104084"/>
                  <a:gd name="connsiteX5" fmla="*/ 1166192 w 1656522"/>
                  <a:gd name="connsiteY5" fmla="*/ 587250 h 1104084"/>
                  <a:gd name="connsiteX6" fmla="*/ 1484244 w 1656522"/>
                  <a:gd name="connsiteY6" fmla="*/ 560745 h 1104084"/>
                  <a:gd name="connsiteX7" fmla="*/ 1656522 w 1656522"/>
                  <a:gd name="connsiteY7" fmla="*/ 627006 h 1104084"/>
                  <a:gd name="connsiteX8" fmla="*/ 1656522 w 1656522"/>
                  <a:gd name="connsiteY8" fmla="*/ 627006 h 1104084"/>
                  <a:gd name="connsiteX9" fmla="*/ 1643270 w 1656522"/>
                  <a:gd name="connsiteY9" fmla="*/ 640258 h 110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6522" h="1104084">
                    <a:moveTo>
                      <a:pt x="0" y="1104084"/>
                    </a:moveTo>
                    <a:cubicBezTo>
                      <a:pt x="17669" y="818058"/>
                      <a:pt x="35339" y="532032"/>
                      <a:pt x="53009" y="348710"/>
                    </a:cubicBezTo>
                    <a:cubicBezTo>
                      <a:pt x="70679" y="165388"/>
                      <a:pt x="70679" y="-31185"/>
                      <a:pt x="106018" y="4154"/>
                    </a:cubicBezTo>
                    <a:cubicBezTo>
                      <a:pt x="141357" y="39493"/>
                      <a:pt x="156818" y="476815"/>
                      <a:pt x="265044" y="560745"/>
                    </a:cubicBezTo>
                    <a:cubicBezTo>
                      <a:pt x="373270" y="644675"/>
                      <a:pt x="605183" y="503318"/>
                      <a:pt x="755374" y="507736"/>
                    </a:cubicBezTo>
                    <a:cubicBezTo>
                      <a:pt x="905565" y="512153"/>
                      <a:pt x="1044714" y="578415"/>
                      <a:pt x="1166192" y="587250"/>
                    </a:cubicBezTo>
                    <a:cubicBezTo>
                      <a:pt x="1287670" y="596085"/>
                      <a:pt x="1402522" y="554119"/>
                      <a:pt x="1484244" y="560745"/>
                    </a:cubicBezTo>
                    <a:cubicBezTo>
                      <a:pt x="1565966" y="567371"/>
                      <a:pt x="1656522" y="627006"/>
                      <a:pt x="1656522" y="627006"/>
                    </a:cubicBezTo>
                    <a:lnTo>
                      <a:pt x="1656522" y="627006"/>
                    </a:lnTo>
                    <a:lnTo>
                      <a:pt x="1643270" y="640258"/>
                    </a:ln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1A95D9D-7DEC-F248-897D-9C4FB7F7A879}"/>
                  </a:ext>
                </a:extLst>
              </p:cNvPr>
              <p:cNvSpPr/>
              <p:nvPr/>
            </p:nvSpPr>
            <p:spPr>
              <a:xfrm>
                <a:off x="5910470" y="5300853"/>
                <a:ext cx="304800" cy="1175406"/>
              </a:xfrm>
              <a:custGeom>
                <a:avLst/>
                <a:gdLst>
                  <a:gd name="connsiteX0" fmla="*/ 0 w 304800"/>
                  <a:gd name="connsiteY0" fmla="*/ 1139704 h 1175406"/>
                  <a:gd name="connsiteX1" fmla="*/ 39756 w 304800"/>
                  <a:gd name="connsiteY1" fmla="*/ 1033686 h 1175406"/>
                  <a:gd name="connsiteX2" fmla="*/ 145773 w 304800"/>
                  <a:gd name="connsiteY2" fmla="*/ 17 h 1175406"/>
                  <a:gd name="connsiteX3" fmla="*/ 212034 w 304800"/>
                  <a:gd name="connsiteY3" fmla="*/ 1007182 h 1175406"/>
                  <a:gd name="connsiteX4" fmla="*/ 304800 w 304800"/>
                  <a:gd name="connsiteY4" fmla="*/ 1139704 h 117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800" h="1175406">
                    <a:moveTo>
                      <a:pt x="0" y="1139704"/>
                    </a:moveTo>
                    <a:cubicBezTo>
                      <a:pt x="7730" y="1181669"/>
                      <a:pt x="15460" y="1223634"/>
                      <a:pt x="39756" y="1033686"/>
                    </a:cubicBezTo>
                    <a:cubicBezTo>
                      <a:pt x="64052" y="843738"/>
                      <a:pt x="117060" y="4434"/>
                      <a:pt x="145773" y="17"/>
                    </a:cubicBezTo>
                    <a:cubicBezTo>
                      <a:pt x="174486" y="-4400"/>
                      <a:pt x="185530" y="817234"/>
                      <a:pt x="212034" y="1007182"/>
                    </a:cubicBezTo>
                    <a:cubicBezTo>
                      <a:pt x="238538" y="1197130"/>
                      <a:pt x="271669" y="1168417"/>
                      <a:pt x="304800" y="1139704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BD5038D5-922E-F24D-B0F8-A23ADDA74DC2}"/>
                  </a:ext>
                </a:extLst>
              </p:cNvPr>
              <p:cNvSpPr/>
              <p:nvPr/>
            </p:nvSpPr>
            <p:spPr>
              <a:xfrm>
                <a:off x="6851374" y="5976378"/>
                <a:ext cx="297037" cy="486357"/>
              </a:xfrm>
              <a:custGeom>
                <a:avLst/>
                <a:gdLst>
                  <a:gd name="connsiteX0" fmla="*/ 0 w 297037"/>
                  <a:gd name="connsiteY0" fmla="*/ 464178 h 486357"/>
                  <a:gd name="connsiteX1" fmla="*/ 66261 w 297037"/>
                  <a:gd name="connsiteY1" fmla="*/ 318404 h 486357"/>
                  <a:gd name="connsiteX2" fmla="*/ 145774 w 297037"/>
                  <a:gd name="connsiteY2" fmla="*/ 352 h 486357"/>
                  <a:gd name="connsiteX3" fmla="*/ 198783 w 297037"/>
                  <a:gd name="connsiteY3" fmla="*/ 384665 h 486357"/>
                  <a:gd name="connsiteX4" fmla="*/ 291548 w 297037"/>
                  <a:gd name="connsiteY4" fmla="*/ 477431 h 486357"/>
                  <a:gd name="connsiteX5" fmla="*/ 278296 w 297037"/>
                  <a:gd name="connsiteY5" fmla="*/ 477431 h 48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037" h="486357">
                    <a:moveTo>
                      <a:pt x="0" y="464178"/>
                    </a:moveTo>
                    <a:cubicBezTo>
                      <a:pt x="20982" y="429943"/>
                      <a:pt x="41965" y="395708"/>
                      <a:pt x="66261" y="318404"/>
                    </a:cubicBezTo>
                    <a:cubicBezTo>
                      <a:pt x="90557" y="241100"/>
                      <a:pt x="123687" y="-10691"/>
                      <a:pt x="145774" y="352"/>
                    </a:cubicBezTo>
                    <a:cubicBezTo>
                      <a:pt x="167861" y="11395"/>
                      <a:pt x="174487" y="305152"/>
                      <a:pt x="198783" y="384665"/>
                    </a:cubicBezTo>
                    <a:cubicBezTo>
                      <a:pt x="223079" y="464178"/>
                      <a:pt x="291548" y="477431"/>
                      <a:pt x="291548" y="477431"/>
                    </a:cubicBezTo>
                    <a:cubicBezTo>
                      <a:pt x="304800" y="492892"/>
                      <a:pt x="291548" y="485161"/>
                      <a:pt x="278296" y="477431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AFE4CA-6110-F144-A19F-A1ED2E9C235D}"/>
                </a:ext>
              </a:extLst>
            </p:cNvPr>
            <p:cNvSpPr/>
            <p:nvPr/>
          </p:nvSpPr>
          <p:spPr>
            <a:xfrm>
              <a:off x="4654145" y="1760099"/>
              <a:ext cx="110013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en-US" sz="2200" dirty="0"/>
                <a:t>g(r)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F036709-71E7-6E45-9AAC-6ACD3895633E}"/>
                </a:ext>
              </a:extLst>
            </p:cNvPr>
            <p:cNvSpPr/>
            <p:nvPr/>
          </p:nvSpPr>
          <p:spPr>
            <a:xfrm>
              <a:off x="4663665" y="3355543"/>
              <a:ext cx="110013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en-US" sz="2200" dirty="0"/>
                <a:t>g(r)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19065FA-B7B7-DD47-B460-37FB7C619C3C}"/>
                </a:ext>
              </a:extLst>
            </p:cNvPr>
            <p:cNvSpPr/>
            <p:nvPr/>
          </p:nvSpPr>
          <p:spPr>
            <a:xfrm>
              <a:off x="4673186" y="5065287"/>
              <a:ext cx="110013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en-US" sz="2200" dirty="0"/>
                <a:t>g(r)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BD76689-B01F-4C42-A78A-8F4BB14AFE93}"/>
              </a:ext>
            </a:extLst>
          </p:cNvPr>
          <p:cNvGrpSpPr/>
          <p:nvPr/>
        </p:nvGrpSpPr>
        <p:grpSpPr>
          <a:xfrm>
            <a:off x="7612173" y="1760098"/>
            <a:ext cx="2956085" cy="4713079"/>
            <a:chOff x="4521776" y="1763180"/>
            <a:chExt cx="2956085" cy="471307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3E4F19D-29E6-0445-A812-EE484D9D05A2}"/>
                </a:ext>
              </a:extLst>
            </p:cNvPr>
            <p:cNvGrpSpPr/>
            <p:nvPr/>
          </p:nvGrpSpPr>
          <p:grpSpPr>
            <a:xfrm>
              <a:off x="5190293" y="1958192"/>
              <a:ext cx="2287568" cy="4518067"/>
              <a:chOff x="5333172" y="1958192"/>
              <a:chExt cx="2287568" cy="4518067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471749E-61F9-1A46-B97B-73FBD119F38E}"/>
                  </a:ext>
                </a:extLst>
              </p:cNvPr>
              <p:cNvSpPr/>
              <p:nvPr/>
            </p:nvSpPr>
            <p:spPr>
              <a:xfrm>
                <a:off x="5333172" y="1958192"/>
                <a:ext cx="2275302" cy="136325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7AFE69B-7CCE-7B44-ADF1-3ABF45D089B3}"/>
                  </a:ext>
                </a:extLst>
              </p:cNvPr>
              <p:cNvSpPr/>
              <p:nvPr/>
            </p:nvSpPr>
            <p:spPr>
              <a:xfrm>
                <a:off x="5345438" y="5109926"/>
                <a:ext cx="2275302" cy="136325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CE395C9-9D81-BF49-9037-732110519EC2}"/>
                  </a:ext>
                </a:extLst>
              </p:cNvPr>
              <p:cNvSpPr/>
              <p:nvPr/>
            </p:nvSpPr>
            <p:spPr>
              <a:xfrm>
                <a:off x="5333172" y="3498892"/>
                <a:ext cx="2275302" cy="136325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FF8E4DC-28A5-544D-9353-1D9C4E61FD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2360" y="2639817"/>
                <a:ext cx="1631744" cy="13569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1C0DF2A1-8605-EA4C-BC19-EBA11CBB2A04}"/>
                  </a:ext>
                </a:extLst>
              </p:cNvPr>
              <p:cNvSpPr/>
              <p:nvPr/>
            </p:nvSpPr>
            <p:spPr>
              <a:xfrm>
                <a:off x="5910470" y="5300853"/>
                <a:ext cx="137803" cy="1175406"/>
              </a:xfrm>
              <a:custGeom>
                <a:avLst/>
                <a:gdLst>
                  <a:gd name="connsiteX0" fmla="*/ 0 w 304800"/>
                  <a:gd name="connsiteY0" fmla="*/ 1139704 h 1175406"/>
                  <a:gd name="connsiteX1" fmla="*/ 39756 w 304800"/>
                  <a:gd name="connsiteY1" fmla="*/ 1033686 h 1175406"/>
                  <a:gd name="connsiteX2" fmla="*/ 145773 w 304800"/>
                  <a:gd name="connsiteY2" fmla="*/ 17 h 1175406"/>
                  <a:gd name="connsiteX3" fmla="*/ 212034 w 304800"/>
                  <a:gd name="connsiteY3" fmla="*/ 1007182 h 1175406"/>
                  <a:gd name="connsiteX4" fmla="*/ 304800 w 304800"/>
                  <a:gd name="connsiteY4" fmla="*/ 1139704 h 117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800" h="1175406">
                    <a:moveTo>
                      <a:pt x="0" y="1139704"/>
                    </a:moveTo>
                    <a:cubicBezTo>
                      <a:pt x="7730" y="1181669"/>
                      <a:pt x="15460" y="1223634"/>
                      <a:pt x="39756" y="1033686"/>
                    </a:cubicBezTo>
                    <a:cubicBezTo>
                      <a:pt x="64052" y="843738"/>
                      <a:pt x="117060" y="4434"/>
                      <a:pt x="145773" y="17"/>
                    </a:cubicBezTo>
                    <a:cubicBezTo>
                      <a:pt x="174486" y="-4400"/>
                      <a:pt x="185530" y="817234"/>
                      <a:pt x="212034" y="1007182"/>
                    </a:cubicBezTo>
                    <a:cubicBezTo>
                      <a:pt x="238538" y="1197130"/>
                      <a:pt x="271669" y="1168417"/>
                      <a:pt x="304800" y="1139704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F87FAB1-8C45-0D40-90AB-A815CFA1C643}"/>
                  </a:ext>
                </a:extLst>
              </p:cNvPr>
              <p:cNvSpPr/>
              <p:nvPr/>
            </p:nvSpPr>
            <p:spPr>
              <a:xfrm>
                <a:off x="6851375" y="5976378"/>
                <a:ext cx="142730" cy="486357"/>
              </a:xfrm>
              <a:custGeom>
                <a:avLst/>
                <a:gdLst>
                  <a:gd name="connsiteX0" fmla="*/ 0 w 297037"/>
                  <a:gd name="connsiteY0" fmla="*/ 464178 h 486357"/>
                  <a:gd name="connsiteX1" fmla="*/ 66261 w 297037"/>
                  <a:gd name="connsiteY1" fmla="*/ 318404 h 486357"/>
                  <a:gd name="connsiteX2" fmla="*/ 145774 w 297037"/>
                  <a:gd name="connsiteY2" fmla="*/ 352 h 486357"/>
                  <a:gd name="connsiteX3" fmla="*/ 198783 w 297037"/>
                  <a:gd name="connsiteY3" fmla="*/ 384665 h 486357"/>
                  <a:gd name="connsiteX4" fmla="*/ 291548 w 297037"/>
                  <a:gd name="connsiteY4" fmla="*/ 477431 h 486357"/>
                  <a:gd name="connsiteX5" fmla="*/ 278296 w 297037"/>
                  <a:gd name="connsiteY5" fmla="*/ 477431 h 48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037" h="486357">
                    <a:moveTo>
                      <a:pt x="0" y="464178"/>
                    </a:moveTo>
                    <a:cubicBezTo>
                      <a:pt x="20982" y="429943"/>
                      <a:pt x="41965" y="395708"/>
                      <a:pt x="66261" y="318404"/>
                    </a:cubicBezTo>
                    <a:cubicBezTo>
                      <a:pt x="90557" y="241100"/>
                      <a:pt x="123687" y="-10691"/>
                      <a:pt x="145774" y="352"/>
                    </a:cubicBezTo>
                    <a:cubicBezTo>
                      <a:pt x="167861" y="11395"/>
                      <a:pt x="174487" y="305152"/>
                      <a:pt x="198783" y="384665"/>
                    </a:cubicBezTo>
                    <a:cubicBezTo>
                      <a:pt x="223079" y="464178"/>
                      <a:pt x="291548" y="477431"/>
                      <a:pt x="291548" y="477431"/>
                    </a:cubicBezTo>
                    <a:cubicBezTo>
                      <a:pt x="304800" y="492892"/>
                      <a:pt x="291548" y="485161"/>
                      <a:pt x="278296" y="477431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7519AF3-A7FB-0940-95D1-92C7C6E6BB90}"/>
                </a:ext>
              </a:extLst>
            </p:cNvPr>
            <p:cNvSpPr/>
            <p:nvPr/>
          </p:nvSpPr>
          <p:spPr>
            <a:xfrm>
              <a:off x="4521776" y="1763180"/>
              <a:ext cx="110013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en-US" sz="2200" dirty="0"/>
                <a:t>S(q)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39AC644-3FD5-1840-8248-1D4CEFC61B31}"/>
                </a:ext>
              </a:extLst>
            </p:cNvPr>
            <p:cNvSpPr/>
            <p:nvPr/>
          </p:nvSpPr>
          <p:spPr>
            <a:xfrm>
              <a:off x="4556283" y="3352994"/>
              <a:ext cx="110013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en-US" sz="2200" dirty="0"/>
                <a:t>S(q)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3CA90B5-C63D-4542-A3A2-0A7683ECD342}"/>
                </a:ext>
              </a:extLst>
            </p:cNvPr>
            <p:cNvSpPr/>
            <p:nvPr/>
          </p:nvSpPr>
          <p:spPr>
            <a:xfrm>
              <a:off x="4556283" y="5085409"/>
              <a:ext cx="110013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2400"/>
              </a:pPr>
              <a:r>
                <a:rPr lang="en-US" sz="2200" dirty="0"/>
                <a:t>S(q)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138DAF0-9B69-AC4A-BF1E-42DF9A74C821}"/>
              </a:ext>
            </a:extLst>
          </p:cNvPr>
          <p:cNvSpPr txBox="1"/>
          <p:nvPr/>
        </p:nvSpPr>
        <p:spPr>
          <a:xfrm>
            <a:off x="7925900" y="252234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DF25F76-9324-8145-83EE-5FCA59B3B5D8}"/>
              </a:ext>
            </a:extLst>
          </p:cNvPr>
          <p:cNvSpPr/>
          <p:nvPr/>
        </p:nvSpPr>
        <p:spPr>
          <a:xfrm>
            <a:off x="8324850" y="3657372"/>
            <a:ext cx="2014538" cy="1143228"/>
          </a:xfrm>
          <a:custGeom>
            <a:avLst/>
            <a:gdLst>
              <a:gd name="connsiteX0" fmla="*/ 0 w 2014538"/>
              <a:gd name="connsiteY0" fmla="*/ 1143228 h 1143228"/>
              <a:gd name="connsiteX1" fmla="*/ 171450 w 2014538"/>
              <a:gd name="connsiteY1" fmla="*/ 1043216 h 1143228"/>
              <a:gd name="connsiteX2" fmla="*/ 285750 w 2014538"/>
              <a:gd name="connsiteY2" fmla="*/ 786041 h 1143228"/>
              <a:gd name="connsiteX3" fmla="*/ 385763 w 2014538"/>
              <a:gd name="connsiteY3" fmla="*/ 285978 h 1143228"/>
              <a:gd name="connsiteX4" fmla="*/ 442913 w 2014538"/>
              <a:gd name="connsiteY4" fmla="*/ 228 h 1143228"/>
              <a:gd name="connsiteX5" fmla="*/ 657225 w 2014538"/>
              <a:gd name="connsiteY5" fmla="*/ 328841 h 1143228"/>
              <a:gd name="connsiteX6" fmla="*/ 857250 w 2014538"/>
              <a:gd name="connsiteY6" fmla="*/ 571728 h 1143228"/>
              <a:gd name="connsiteX7" fmla="*/ 1328738 w 2014538"/>
              <a:gd name="connsiteY7" fmla="*/ 586016 h 1143228"/>
              <a:gd name="connsiteX8" fmla="*/ 1571625 w 2014538"/>
              <a:gd name="connsiteY8" fmla="*/ 514578 h 1143228"/>
              <a:gd name="connsiteX9" fmla="*/ 1785938 w 2014538"/>
              <a:gd name="connsiteY9" fmla="*/ 614591 h 1143228"/>
              <a:gd name="connsiteX10" fmla="*/ 2014538 w 2014538"/>
              <a:gd name="connsiteY10" fmla="*/ 600303 h 114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14538" h="1143228">
                <a:moveTo>
                  <a:pt x="0" y="1143228"/>
                </a:moveTo>
                <a:cubicBezTo>
                  <a:pt x="61912" y="1122987"/>
                  <a:pt x="123825" y="1102747"/>
                  <a:pt x="171450" y="1043216"/>
                </a:cubicBezTo>
                <a:cubicBezTo>
                  <a:pt x="219075" y="983685"/>
                  <a:pt x="250031" y="912247"/>
                  <a:pt x="285750" y="786041"/>
                </a:cubicBezTo>
                <a:cubicBezTo>
                  <a:pt x="321469" y="659835"/>
                  <a:pt x="385763" y="285978"/>
                  <a:pt x="385763" y="285978"/>
                </a:cubicBezTo>
                <a:cubicBezTo>
                  <a:pt x="411957" y="155009"/>
                  <a:pt x="397669" y="-6916"/>
                  <a:pt x="442913" y="228"/>
                </a:cubicBezTo>
                <a:cubicBezTo>
                  <a:pt x="488157" y="7372"/>
                  <a:pt x="588169" y="233591"/>
                  <a:pt x="657225" y="328841"/>
                </a:cubicBezTo>
                <a:cubicBezTo>
                  <a:pt x="726281" y="424091"/>
                  <a:pt x="745331" y="528866"/>
                  <a:pt x="857250" y="571728"/>
                </a:cubicBezTo>
                <a:cubicBezTo>
                  <a:pt x="969169" y="614590"/>
                  <a:pt x="1209676" y="595541"/>
                  <a:pt x="1328738" y="586016"/>
                </a:cubicBezTo>
                <a:cubicBezTo>
                  <a:pt x="1447800" y="576491"/>
                  <a:pt x="1495425" y="509816"/>
                  <a:pt x="1571625" y="514578"/>
                </a:cubicBezTo>
                <a:cubicBezTo>
                  <a:pt x="1647825" y="519340"/>
                  <a:pt x="1712119" y="600304"/>
                  <a:pt x="1785938" y="614591"/>
                </a:cubicBezTo>
                <a:cubicBezTo>
                  <a:pt x="1859757" y="628878"/>
                  <a:pt x="1937147" y="614590"/>
                  <a:pt x="2014538" y="60030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1D7657E-FBE0-7F48-8F60-27FF4625D8F1}"/>
              </a:ext>
            </a:extLst>
          </p:cNvPr>
          <p:cNvSpPr txBox="1"/>
          <p:nvPr/>
        </p:nvSpPr>
        <p:spPr>
          <a:xfrm>
            <a:off x="4564957" y="24758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8" name="Line 11">
            <a:extLst>
              <a:ext uri="{FF2B5EF4-FFF2-40B4-BE49-F238E27FC236}">
                <a16:creationId xmlns:a16="http://schemas.microsoft.com/office/drawing/2014/main" id="{A4D0196D-CC1D-E546-BAFF-D92014381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4825" y="838200"/>
            <a:ext cx="864235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22489A1F-18B6-3040-B66D-6CD1CB13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25" y="-207163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Determination of Structure Factor</a:t>
            </a:r>
          </a:p>
        </p:txBody>
      </p:sp>
    </p:spTree>
    <p:extLst>
      <p:ext uri="{BB962C8B-B14F-4D97-AF65-F5344CB8AC3E}">
        <p14:creationId xmlns:p14="http://schemas.microsoft.com/office/powerpoint/2010/main" val="87541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84F-7EC4-1F2D-3FD7-035A58F3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C7F4-ED9E-AA33-4AC7-1522C06F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 knowledge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  <a:p>
            <a:pPr marL="0" indent="0">
              <a:buNone/>
            </a:pP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documentation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Usually, more than one model fits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Model-free analysis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25BBF-E7BF-CD17-9AF0-B88BE0246E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954" y="1562100"/>
            <a:ext cx="4135993" cy="4768850"/>
          </a:xfrm>
        </p:spPr>
      </p:pic>
    </p:spTree>
    <p:extLst>
      <p:ext uri="{BB962C8B-B14F-4D97-AF65-F5344CB8AC3E}">
        <p14:creationId xmlns:p14="http://schemas.microsoft.com/office/powerpoint/2010/main" val="11308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E8D3-90C3-79CD-B514-EAE8B693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represent a virus capsid?</a:t>
            </a:r>
          </a:p>
        </p:txBody>
      </p:sp>
      <p:pic>
        <p:nvPicPr>
          <p:cNvPr id="12" name="Content Placeholder 11" descr="A close-up of a virus&#10;&#10;Description automatically generated">
            <a:extLst>
              <a:ext uri="{FF2B5EF4-FFF2-40B4-BE49-F238E27FC236}">
                <a16:creationId xmlns:a16="http://schemas.microsoft.com/office/drawing/2014/main" id="{20EDDEC4-CC3D-BB79-EC6D-AC487FD8DB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692" y="1632247"/>
            <a:ext cx="6455677" cy="3521868"/>
          </a:xfrm>
        </p:spPr>
      </p:pic>
      <p:pic>
        <p:nvPicPr>
          <p:cNvPr id="10" name="Content Placeholder 9" descr="A diagram of different types of shapes&#10;&#10;Description automatically generated">
            <a:extLst>
              <a:ext uri="{FF2B5EF4-FFF2-40B4-BE49-F238E27FC236}">
                <a16:creationId xmlns:a16="http://schemas.microsoft.com/office/drawing/2014/main" id="{76C6ADC3-C5F1-3781-00E7-9BCBFFFB7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369" y="1266222"/>
            <a:ext cx="3879075" cy="532640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9CD546-FF7B-1032-A339-1C4DFC05FC3C}"/>
              </a:ext>
            </a:extLst>
          </p:cNvPr>
          <p:cNvSpPr/>
          <p:nvPr/>
        </p:nvSpPr>
        <p:spPr>
          <a:xfrm>
            <a:off x="9323462" y="1153682"/>
            <a:ext cx="1384418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E27859-448A-986F-692F-D741C1082DAF}"/>
              </a:ext>
            </a:extLst>
          </p:cNvPr>
          <p:cNvSpPr/>
          <p:nvPr/>
        </p:nvSpPr>
        <p:spPr>
          <a:xfrm>
            <a:off x="6980662" y="3165564"/>
            <a:ext cx="3879075" cy="166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F44D6-EEC6-228A-DD07-37BA072CA410}"/>
              </a:ext>
            </a:extLst>
          </p:cNvPr>
          <p:cNvSpPr/>
          <p:nvPr/>
        </p:nvSpPr>
        <p:spPr>
          <a:xfrm>
            <a:off x="6980661" y="4827095"/>
            <a:ext cx="3879075" cy="1765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7637572" y="1255062"/>
            <a:ext cx="3840919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</a:t>
              </a:r>
              <a:r>
                <a:rPr lang="en" sz="1600"/>
                <a:t>and  simultaneous </a:t>
              </a:r>
              <a:br>
                <a:rPr lang="en" sz="1600"/>
              </a:br>
              <a:r>
                <a:rPr lang="en" sz="1600"/>
                <a:t>1D and 2D </a:t>
              </a:r>
              <a:r>
                <a:rPr lang="en" sz="1600" dirty="0"/>
                <a:t>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3892-A60D-561B-B0E9-FD835CFA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332285"/>
            <a:ext cx="9360000" cy="657339"/>
          </a:xfrm>
        </p:spPr>
        <p:txBody>
          <a:bodyPr>
            <a:normAutofit fontScale="90000"/>
          </a:bodyPr>
          <a:lstStyle/>
          <a:p>
            <a:r>
              <a:rPr lang="sv-SE" sz="4400" dirty="0" err="1"/>
              <a:t>Fitting</a:t>
            </a:r>
            <a:r>
              <a:rPr lang="sv-SE" sz="4400" dirty="0"/>
              <a:t> </a:t>
            </a:r>
            <a:r>
              <a:rPr lang="sv-SE" sz="4400" dirty="0" err="1"/>
              <a:t>model</a:t>
            </a:r>
            <a:r>
              <a:rPr lang="sv-SE" sz="4400" dirty="0"/>
              <a:t> to data </a:t>
            </a:r>
            <a:r>
              <a:rPr lang="sv-SE" sz="4400" dirty="0" err="1"/>
              <a:t>through</a:t>
            </a:r>
            <a:r>
              <a:rPr lang="sv-SE" sz="4400" dirty="0"/>
              <a:t> </a:t>
            </a:r>
            <a:r>
              <a:rPr lang="sv-SE" sz="4400" i="1" dirty="0"/>
              <a:t>χ</a:t>
            </a:r>
            <a:r>
              <a:rPr lang="sv-SE" sz="4400" baseline="30000" dirty="0"/>
              <a:t>2</a:t>
            </a:r>
            <a:r>
              <a:rPr lang="sv-SE" sz="4400" dirty="0"/>
              <a:t> </a:t>
            </a:r>
            <a:r>
              <a:rPr lang="sv-SE" sz="4400" dirty="0" err="1"/>
              <a:t>optimization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DF7CE-CBEE-36CC-1D47-54E7336B8F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900" y="3339841"/>
            <a:ext cx="2606943" cy="3517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E9EC630-0F24-C630-8591-68468C6048CC}"/>
              </a:ext>
            </a:extLst>
          </p:cNvPr>
          <p:cNvGrpSpPr/>
          <p:nvPr/>
        </p:nvGrpSpPr>
        <p:grpSpPr>
          <a:xfrm>
            <a:off x="6601643" y="3264616"/>
            <a:ext cx="2948758" cy="3593126"/>
            <a:chOff x="5084788" y="2311399"/>
            <a:chExt cx="2776512" cy="37653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835066-D29B-8813-CE9B-9F523E492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4E255C-8A69-65DC-A83D-F5028CE02961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368169-F28D-4F69-1A6A-728C0DF70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84152"/>
              </p:ext>
            </p:extLst>
          </p:nvPr>
        </p:nvGraphicFramePr>
        <p:xfrm>
          <a:off x="1458738" y="1119057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0" name="Direct Access Storage 9">
            <a:extLst>
              <a:ext uri="{FF2B5EF4-FFF2-40B4-BE49-F238E27FC236}">
                <a16:creationId xmlns:a16="http://schemas.microsoft.com/office/drawing/2014/main" id="{06204697-CBAA-6DB8-DE6B-7248E382365B}"/>
              </a:ext>
            </a:extLst>
          </p:cNvPr>
          <p:cNvSpPr/>
          <p:nvPr/>
        </p:nvSpPr>
        <p:spPr>
          <a:xfrm>
            <a:off x="4213468" y="1653178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AB6DF-456C-A0A5-D8B3-0E3DB1D15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205714"/>
            <a:ext cx="2364901" cy="32395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01EE352-3883-AF49-72ED-65C5F5ED7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10556"/>
              </p:ext>
            </p:extLst>
          </p:nvPr>
        </p:nvGraphicFramePr>
        <p:xfrm>
          <a:off x="6895025" y="1127368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3" name="Direct Access Storage 12">
            <a:extLst>
              <a:ext uri="{FF2B5EF4-FFF2-40B4-BE49-F238E27FC236}">
                <a16:creationId xmlns:a16="http://schemas.microsoft.com/office/drawing/2014/main" id="{BA6B679A-5453-8DAB-6453-A027C816EA42}"/>
              </a:ext>
            </a:extLst>
          </p:cNvPr>
          <p:cNvSpPr/>
          <p:nvPr/>
        </p:nvSpPr>
        <p:spPr>
          <a:xfrm>
            <a:off x="6963617" y="1750935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43C2-C88C-913F-5755-7C737A2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2D </a:t>
            </a:r>
            <a:r>
              <a:rPr lang="en-SE"/>
              <a:t>fitting </a:t>
            </a:r>
            <a:r>
              <a:rPr lang="sv-SE" dirty="0"/>
              <a:t>f</a:t>
            </a:r>
            <a:r>
              <a:rPr lang="en-SE"/>
              <a:t>or oriented or magnetic particles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A2196-8086-FCFC-AAB7-5294180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5B43A-CC5C-1047-340F-F535BA6B6F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994" y="2140318"/>
            <a:ext cx="6516917" cy="30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64A642-903B-7F3D-F4F7-7F65FF4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089" y="1882087"/>
            <a:ext cx="4412966" cy="41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710A1-ED9B-3765-97CD-F1A5081F18A1}"/>
              </a:ext>
            </a:extLst>
          </p:cNvPr>
          <p:cNvSpPr txBox="1"/>
          <p:nvPr/>
        </p:nvSpPr>
        <p:spPr>
          <a:xfrm>
            <a:off x="4677983" y="586159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1D and 2D cylinder model</a:t>
            </a:r>
          </a:p>
        </p:txBody>
      </p:sp>
    </p:spTree>
    <p:extLst>
      <p:ext uri="{BB962C8B-B14F-4D97-AF65-F5344CB8AC3E}">
        <p14:creationId xmlns:p14="http://schemas.microsoft.com/office/powerpoint/2010/main" val="20670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46" y="3676054"/>
            <a:ext cx="4159567" cy="314806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362878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latin typeface="Arial"/>
                <a:cs typeface="Arial"/>
              </a:rPr>
              <a:t>marketplace.sasview.org</a:t>
            </a:r>
            <a:r>
              <a:rPr lang="en-US" dirty="0"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9457" y="1349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683" y="1349158"/>
            <a:ext cx="3102018" cy="45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D1D0-D121-8CD6-A8E2-2632B477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Plugin models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F9BA-89C9-C552-E209-4A81E1E1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EEC13C-6635-147D-7900-3A0453381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09" y="1706420"/>
            <a:ext cx="3774229" cy="47688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F3766-FA8D-1992-110A-7943A969A6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09083"/>
            <a:ext cx="9360000" cy="507076"/>
          </a:xfrm>
        </p:spPr>
        <p:txBody>
          <a:bodyPr/>
          <a:lstStyle/>
          <a:p>
            <a:r>
              <a:rPr lang="en-SE" dirty="0"/>
              <a:t>Available at </a:t>
            </a:r>
            <a:r>
              <a:rPr lang="en-GB" dirty="0"/>
              <a:t>https://</a:t>
            </a:r>
            <a:r>
              <a:rPr lang="en-GB" dirty="0" err="1"/>
              <a:t>www.sasview.org</a:t>
            </a:r>
            <a:r>
              <a:rPr lang="en-GB" dirty="0"/>
              <a:t>/download/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4304E-13D3-6FDC-C0CE-5A3DA0C32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173" y="1706420"/>
            <a:ext cx="6662238" cy="3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4A0C-5102-2632-C688-DA2877EE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Polydispersity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648272-6C26-88B3-9E93-8A7F2DD1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1446483"/>
            <a:ext cx="92179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Types of polydispersity:</a:t>
            </a:r>
          </a:p>
          <a:p>
            <a:r>
              <a:rPr lang="en-US" dirty="0"/>
              <a:t>Size - all particles have similar shape but differ in size, e.g. nanoparticles colloids</a:t>
            </a:r>
          </a:p>
          <a:p>
            <a:r>
              <a:rPr lang="en-US" dirty="0"/>
              <a:t>Shape – different shape and size (e.g. oligomeric mixtures)</a:t>
            </a:r>
          </a:p>
          <a:p>
            <a:r>
              <a:rPr lang="en-US" dirty="0"/>
              <a:t>Conformational – particles of identical molecular mass, which adopt different conformations, e.g. disordered or flexible proteins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F129-0843-CD3F-B54C-7EE76A0A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sz="4400" dirty="0" err="1"/>
              <a:t>Size</a:t>
            </a:r>
            <a:r>
              <a:rPr lang="sv-SE" sz="4400" dirty="0"/>
              <a:t> </a:t>
            </a:r>
            <a:r>
              <a:rPr lang="sv-SE" sz="4400" dirty="0" err="1"/>
              <a:t>polydispersity</a:t>
            </a:r>
            <a:r>
              <a:rPr lang="sv-SE" sz="4400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3F732-1E20-2412-B058-9F53651DCF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739935"/>
            <a:ext cx="9144000" cy="9300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F2FC9C-9702-97EC-4B3D-8E11725BD1C5}"/>
              </a:ext>
            </a:extLst>
          </p:cNvPr>
          <p:cNvSpPr/>
          <p:nvPr/>
        </p:nvSpPr>
        <p:spPr>
          <a:xfrm>
            <a:off x="1774825" y="1320495"/>
            <a:ext cx="64686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Average intensity for a population of particles that possess size distributions</a:t>
            </a:r>
          </a:p>
          <a:p>
            <a:endParaRPr lang="en-US" sz="2400" dirty="0"/>
          </a:p>
          <a:p>
            <a:r>
              <a:rPr lang="en-US" sz="2400" dirty="0"/>
              <a:t>The resultant intensity is then normalized by the average particle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E56B5-36A6-0192-BADB-4A433DDE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706" y="4583120"/>
            <a:ext cx="4285049" cy="2274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A4F0A-E8AD-CB5D-8D02-EB7E78026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123" y="1370457"/>
            <a:ext cx="1418037" cy="23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3111CC-F550-9DB3-0B04-634242C7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2" y="434700"/>
            <a:ext cx="4111487" cy="60891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sv-SE" b="0" dirty="0" err="1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About</a:t>
            </a:r>
            <a:r>
              <a:rPr lang="sv-SE" b="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the </a:t>
            </a:r>
            <a:r>
              <a:rPr lang="sv-SE" b="0" dirty="0" err="1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teacher</a:t>
            </a:r>
            <a:r>
              <a:rPr lang="sv-SE" b="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(s)</a:t>
            </a:r>
          </a:p>
        </p:txBody>
      </p:sp>
      <p:pic>
        <p:nvPicPr>
          <p:cNvPr id="6" name="Picture 5" descr="A diagram of data science&#10;&#10;Description automatically generated">
            <a:extLst>
              <a:ext uri="{FF2B5EF4-FFF2-40B4-BE49-F238E27FC236}">
                <a16:creationId xmlns:a16="http://schemas.microsoft.com/office/drawing/2014/main" id="{6C4BD0BD-869A-4B1D-6F85-54A9CFBD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06" y="1228343"/>
            <a:ext cx="5417762" cy="528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5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7BBD-1ACA-831B-2E6D-B848382E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sz="4400" dirty="0" err="1"/>
              <a:t>Shape</a:t>
            </a:r>
            <a:r>
              <a:rPr lang="sv-SE" sz="4400" dirty="0"/>
              <a:t> </a:t>
            </a:r>
            <a:r>
              <a:rPr lang="sv-SE" sz="4400" dirty="0" err="1"/>
              <a:t>polydispersity</a:t>
            </a:r>
            <a:r>
              <a:rPr lang="sv-SE" sz="4400" dirty="0"/>
              <a:t>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F878DD-A8A8-F580-0D7A-12BBBB0B7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792968"/>
            <a:ext cx="5053693" cy="4351338"/>
          </a:xfrm>
        </p:spPr>
        <p:txBody>
          <a:bodyPr/>
          <a:lstStyle/>
          <a:p>
            <a:r>
              <a:rPr lang="en-US" dirty="0"/>
              <a:t>Mixture of components gives combined scattering curve: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Combined curve can be fitted to experimental data </a:t>
            </a:r>
            <a:r>
              <a:rPr lang="en-US" i="1" dirty="0" err="1"/>
              <a:t>I</a:t>
            </a:r>
            <a:r>
              <a:rPr lang="en-US" i="1" baseline="-25000" dirty="0" err="1"/>
              <a:t>exp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 to infer </a:t>
            </a:r>
            <a:r>
              <a:rPr lang="en-US" i="1" dirty="0" err="1"/>
              <a:t>v</a:t>
            </a:r>
            <a:r>
              <a:rPr lang="en-US" i="1" baseline="-25000" dirty="0" err="1"/>
              <a:t>k</a:t>
            </a:r>
            <a:endParaRPr lang="en-US" i="1" baseline="-25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9031F-6048-FD24-7FD4-3AD46067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694" y="1690690"/>
            <a:ext cx="4090307" cy="4285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76287-DCB2-BBF2-21A8-34437578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888" y="2818231"/>
            <a:ext cx="1824446" cy="6841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69DE96-E8A4-BF05-133B-0FD8CAC54B81}"/>
              </a:ext>
            </a:extLst>
          </p:cNvPr>
          <p:cNvGrpSpPr/>
          <p:nvPr/>
        </p:nvGrpSpPr>
        <p:grpSpPr>
          <a:xfrm>
            <a:off x="1796627" y="3497556"/>
            <a:ext cx="4666824" cy="738664"/>
            <a:chOff x="948974" y="3363744"/>
            <a:chExt cx="4666824" cy="7386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8CB63A-B4CD-C1F4-6599-0363E5D18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974" y="3835355"/>
              <a:ext cx="1428021" cy="2665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C5F361-9602-E373-2E96-88F494B9C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3599" y="3407772"/>
              <a:ext cx="977571" cy="2955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16586A-46DB-5929-9335-7E49019E8A63}"/>
                </a:ext>
              </a:extLst>
            </p:cNvPr>
            <p:cNvSpPr txBox="1"/>
            <p:nvPr/>
          </p:nvSpPr>
          <p:spPr>
            <a:xfrm>
              <a:off x="2400736" y="3363744"/>
              <a:ext cx="1753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volume fractions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763856-FBA9-A7B9-876C-E4DFC6159759}"/>
                </a:ext>
              </a:extLst>
            </p:cNvPr>
            <p:cNvSpPr txBox="1"/>
            <p:nvPr/>
          </p:nvSpPr>
          <p:spPr>
            <a:xfrm>
              <a:off x="2393826" y="3733076"/>
              <a:ext cx="3221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normalized scattering intensities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011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97F8-4277-8ACB-B2CA-E337F213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sz="4400" dirty="0" err="1"/>
              <a:t>Conformational</a:t>
            </a:r>
            <a:r>
              <a:rPr lang="sv-SE" sz="4400" dirty="0"/>
              <a:t> </a:t>
            </a:r>
            <a:r>
              <a:rPr lang="sv-SE" sz="4400" dirty="0" err="1"/>
              <a:t>polydispersity</a:t>
            </a:r>
            <a:r>
              <a:rPr lang="sv-SE" sz="4400" dirty="0"/>
              <a:t>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FA2DED-D319-E182-DB52-FC68FA29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669" y="1825625"/>
            <a:ext cx="5118899" cy="4351338"/>
          </a:xfrm>
        </p:spPr>
        <p:txBody>
          <a:bodyPr/>
          <a:lstStyle/>
          <a:p>
            <a:r>
              <a:rPr lang="en-US" sz="2400" dirty="0"/>
              <a:t>Flexible and disordered proteins</a:t>
            </a:r>
          </a:p>
          <a:p>
            <a:r>
              <a:rPr lang="en-US" sz="2400" dirty="0"/>
              <a:t>The same principle as for shape polydispersity: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Large number of parameters = high risk of overfitting </a:t>
            </a:r>
          </a:p>
        </p:txBody>
      </p:sp>
      <p:pic>
        <p:nvPicPr>
          <p:cNvPr id="6" name="disordered3.mp4">
            <a:hlinkClick r:id="" action="ppaction://media"/>
            <a:extLst>
              <a:ext uri="{FF2B5EF4-FFF2-40B4-BE49-F238E27FC236}">
                <a16:creationId xmlns:a16="http://schemas.microsoft.com/office/drawing/2014/main" id="{EDFBCA1A-63FC-E3F6-0E35-D8197F8957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138" t="4085" r="25637" b="6267"/>
          <a:stretch/>
        </p:blipFill>
        <p:spPr>
          <a:xfrm>
            <a:off x="6980380" y="1607923"/>
            <a:ext cx="3687620" cy="330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048DB-CCF6-193C-AADB-159383F9E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624" y="3131739"/>
            <a:ext cx="1824446" cy="6841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30B14EF-A3E8-2C8A-B5E4-8F686AF58B5F}"/>
              </a:ext>
            </a:extLst>
          </p:cNvPr>
          <p:cNvGrpSpPr/>
          <p:nvPr/>
        </p:nvGrpSpPr>
        <p:grpSpPr>
          <a:xfrm>
            <a:off x="1826363" y="3811063"/>
            <a:ext cx="4866430" cy="738664"/>
            <a:chOff x="948974" y="3363744"/>
            <a:chExt cx="4866430" cy="7386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D35D56-D998-FD68-73F6-B7E01A040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974" y="3835355"/>
              <a:ext cx="1428021" cy="2665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6D7ED3-2C4F-C339-2B11-A90CF27A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599" y="3407772"/>
              <a:ext cx="977571" cy="2955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EE4D82-313B-03DC-6058-F25353A74E76}"/>
                </a:ext>
              </a:extLst>
            </p:cNvPr>
            <p:cNvSpPr txBox="1"/>
            <p:nvPr/>
          </p:nvSpPr>
          <p:spPr>
            <a:xfrm>
              <a:off x="2400736" y="3363744"/>
              <a:ext cx="1845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volume fractions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17B19E-8169-E0E5-AC7C-B3CEA7A26B35}"/>
                </a:ext>
              </a:extLst>
            </p:cNvPr>
            <p:cNvSpPr txBox="1"/>
            <p:nvPr/>
          </p:nvSpPr>
          <p:spPr>
            <a:xfrm>
              <a:off x="2393826" y="3733076"/>
              <a:ext cx="342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normalized scattering intensities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6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5013-DEA7-3C04-0587-4498307D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the </a:t>
            </a:r>
            <a:r>
              <a:rPr lang="sv-SE" dirty="0" err="1"/>
              <a:t>model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0AA03-EF69-9C25-3BA3-4B13C8B3C1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0228" y="2072648"/>
            <a:ext cx="3482958" cy="4075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679E26-16EA-D5A6-ECE1-125FE674E401}"/>
              </a:ext>
            </a:extLst>
          </p:cNvPr>
          <p:cNvSpPr/>
          <p:nvPr/>
        </p:nvSpPr>
        <p:spPr>
          <a:xfrm>
            <a:off x="1103708" y="1055065"/>
            <a:ext cx="96804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 err="1">
                <a:latin typeface="Arial"/>
                <a:cs typeface="Arial"/>
              </a:rPr>
              <a:t>Porod</a:t>
            </a:r>
            <a:r>
              <a:rPr lang="en-US" dirty="0">
                <a:latin typeface="Arial"/>
                <a:cs typeface="Arial"/>
              </a:rPr>
              <a:t> (Scattering) invariant can be applied to multiphase systems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Provide independent estimate of volume fractions (porosity) and surface area (reactivity)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It can be used as sanity check </a:t>
            </a:r>
          </a:p>
          <a:p>
            <a:pPr marL="342900" indent="-342900" algn="just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1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75C1-CFA8-24C7-AB35-42D2932B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 Distance Distribution function P(R)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CAF386-F80B-0EC8-86D9-72ECB3542D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3853778"/>
            <a:ext cx="2485306" cy="2230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F5A423-5EEC-F933-A2A2-CD4F6123F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1190" y="1947742"/>
            <a:ext cx="2545116" cy="1499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A4A2B3-1C2E-2ADA-F4B1-9BE5604C26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0015" y="1965249"/>
            <a:ext cx="2399100" cy="23961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4959FF9-0FB4-3D50-5C76-E06F075D3FC5}"/>
              </a:ext>
            </a:extLst>
          </p:cNvPr>
          <p:cNvSpPr/>
          <p:nvPr/>
        </p:nvSpPr>
        <p:spPr>
          <a:xfrm>
            <a:off x="1103709" y="1309065"/>
            <a:ext cx="81672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P(r) - probability of finding a vector of length r between scattering centers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Gives some idea about the shape of the molecule</a:t>
            </a:r>
          </a:p>
          <a:p>
            <a:pPr algn="just"/>
            <a:endParaRPr lang="en-US" dirty="0">
              <a:latin typeface="Arial"/>
              <a:cs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C09E60-8852-48D3-BE2B-A7472AD825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647" y="4507804"/>
            <a:ext cx="7631583" cy="185750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C294E10-B7CC-AC55-2A09-4EE64285ACEA}"/>
              </a:ext>
            </a:extLst>
          </p:cNvPr>
          <p:cNvGrpSpPr/>
          <p:nvPr/>
        </p:nvGrpSpPr>
        <p:grpSpPr>
          <a:xfrm>
            <a:off x="1611976" y="2220050"/>
            <a:ext cx="2742407" cy="1633728"/>
            <a:chOff x="4871269" y="1578969"/>
            <a:chExt cx="2742407" cy="163372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62FC72-405C-E1F9-31F5-0BD0CBD23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1269" y="1578969"/>
              <a:ext cx="1922687" cy="163372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43B8CD-B670-2A47-A191-47B23CA95DA5}"/>
                </a:ext>
              </a:extLst>
            </p:cNvPr>
            <p:cNvCxnSpPr/>
            <p:nvPr/>
          </p:nvCxnSpPr>
          <p:spPr>
            <a:xfrm>
              <a:off x="4950516" y="1868491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56C126-8010-91DF-6BF0-96B25755CB0D}"/>
                </a:ext>
              </a:extLst>
            </p:cNvPr>
            <p:cNvSpPr txBox="1"/>
            <p:nvPr/>
          </p:nvSpPr>
          <p:spPr>
            <a:xfrm>
              <a:off x="6874691" y="2018669"/>
              <a:ext cx="73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v-SE" sz="24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</a:t>
              </a:r>
              <a:r>
                <a:rPr lang="sv-SE" sz="2400" b="1" baseline="-25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max</a:t>
              </a:r>
              <a:endParaRPr lang="sv-SE" sz="2400" b="1" baseline="-25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00813F-C5E5-4983-162A-F9D68D549109}"/>
              </a:ext>
            </a:extLst>
          </p:cNvPr>
          <p:cNvSpPr txBox="1"/>
          <p:nvPr/>
        </p:nvSpPr>
        <p:spPr>
          <a:xfrm rot="16200000">
            <a:off x="933396" y="49896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P(r)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D04EB2-FF2F-EDBA-10F7-38C6BD9110F3}"/>
              </a:ext>
            </a:extLst>
          </p:cNvPr>
          <p:cNvSpPr txBox="1"/>
          <p:nvPr/>
        </p:nvSpPr>
        <p:spPr>
          <a:xfrm>
            <a:off x="1920836" y="58995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27C129-264A-B5DD-CCAF-27A99CE13D93}"/>
              </a:ext>
            </a:extLst>
          </p:cNvPr>
          <p:cNvSpPr txBox="1"/>
          <p:nvPr/>
        </p:nvSpPr>
        <p:spPr>
          <a:xfrm>
            <a:off x="3957161" y="58995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EBCE92-6D70-ACF0-CA6E-7EDA90E75307}"/>
              </a:ext>
            </a:extLst>
          </p:cNvPr>
          <p:cNvSpPr txBox="1"/>
          <p:nvPr/>
        </p:nvSpPr>
        <p:spPr>
          <a:xfrm>
            <a:off x="5792218" y="58995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EC1EFB-E159-B707-73A6-4B2A74985AD1}"/>
              </a:ext>
            </a:extLst>
          </p:cNvPr>
          <p:cNvSpPr txBox="1"/>
          <p:nvPr/>
        </p:nvSpPr>
        <p:spPr>
          <a:xfrm>
            <a:off x="7717157" y="58995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8687A2-F6C6-8A1E-ED79-7CF6BE21F96C}"/>
              </a:ext>
            </a:extLst>
          </p:cNvPr>
          <p:cNvSpPr/>
          <p:nvPr/>
        </p:nvSpPr>
        <p:spPr>
          <a:xfrm>
            <a:off x="1483112" y="5869959"/>
            <a:ext cx="7248293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A5DBAD-3F58-942F-FE73-3C10AEE74D4E}"/>
              </a:ext>
            </a:extLst>
          </p:cNvPr>
          <p:cNvCxnSpPr/>
          <p:nvPr/>
        </p:nvCxnSpPr>
        <p:spPr>
          <a:xfrm>
            <a:off x="2732048" y="5892261"/>
            <a:ext cx="0" cy="214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3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Useful </a:t>
            </a:r>
            <a:r>
              <a:rPr lang="en-US" dirty="0">
                <a:latin typeface="Arial"/>
                <a:cs typeface="Arial"/>
              </a:rPr>
              <a:t>for batch jobs and reproducibility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207-A84D-53E7-9E2D-43C5118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22A64-C23C-2937-2E58-22D59708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36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0736-09AE-049B-03B3-31EE16E6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925160"/>
            <a:ext cx="9369309" cy="227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Python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For fitting, there is no need to install sasview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sasmodels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sasdata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bumps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can be run on computer clusters (also with GPU)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DF2B20-B1FF-D108-EE36-455101D8410E}"/>
              </a:ext>
            </a:extLst>
          </p:cNvPr>
          <p:cNvSpPr/>
          <p:nvPr/>
        </p:nvSpPr>
        <p:spPr>
          <a:xfrm>
            <a:off x="1094400" y="1446416"/>
            <a:ext cx="22758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CCDFA-276B-289B-5645-41E6324D101E}"/>
              </a:ext>
            </a:extLst>
          </p:cNvPr>
          <p:cNvSpPr/>
          <p:nvPr/>
        </p:nvSpPr>
        <p:spPr>
          <a:xfrm>
            <a:off x="3503214" y="1446416"/>
            <a:ext cx="2275840" cy="9550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0EDEAA-9DA4-CA19-B322-4B2F0BA33EEF}"/>
              </a:ext>
            </a:extLst>
          </p:cNvPr>
          <p:cNvSpPr/>
          <p:nvPr/>
        </p:nvSpPr>
        <p:spPr>
          <a:xfrm>
            <a:off x="5912028" y="1457037"/>
            <a:ext cx="2275840" cy="9550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B34DC2-116D-CD8F-3D0E-460D0240D9DD}"/>
              </a:ext>
            </a:extLst>
          </p:cNvPr>
          <p:cNvSpPr/>
          <p:nvPr/>
        </p:nvSpPr>
        <p:spPr>
          <a:xfrm>
            <a:off x="8320842" y="1446416"/>
            <a:ext cx="2275840" cy="9550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bumps</a:t>
            </a:r>
          </a:p>
        </p:txBody>
      </p:sp>
    </p:spTree>
    <p:extLst>
      <p:ext uri="{BB962C8B-B14F-4D97-AF65-F5344CB8AC3E}">
        <p14:creationId xmlns:p14="http://schemas.microsoft.com/office/powerpoint/2010/main" val="17745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SasView collaboration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37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C9FE-923F-1A1A-E5F3-A644058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59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26F-0906-D5F8-9B09-E42F1715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587737" cy="657339"/>
          </a:xfrm>
        </p:spPr>
        <p:txBody>
          <a:bodyPr>
            <a:normAutofit fontScale="90000"/>
          </a:bodyPr>
          <a:lstStyle/>
          <a:p>
            <a:r>
              <a:rPr lang="en-US" dirty="0"/>
              <a:t>Student projects and ”external”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F3C1-DEBD-6BB5-AB52-E43585D4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61" y="1281046"/>
            <a:ext cx="5904277" cy="4768062"/>
          </a:xfrm>
        </p:spPr>
        <p:txBody>
          <a:bodyPr/>
          <a:lstStyle/>
          <a:p>
            <a:r>
              <a:rPr lang="en-US" dirty="0"/>
              <a:t>Simultaneous SAXS and SANS fitting</a:t>
            </a:r>
          </a:p>
          <a:p>
            <a:r>
              <a:rPr lang="en-US" dirty="0"/>
              <a:t>Improvements in:</a:t>
            </a:r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Data structure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Plugin Editor</a:t>
            </a:r>
          </a:p>
          <a:p>
            <a:pPr lvl="1"/>
            <a:r>
              <a:rPr lang="en-US" dirty="0"/>
              <a:t>Slicers</a:t>
            </a:r>
          </a:p>
          <a:p>
            <a:pPr lvl="1"/>
            <a:r>
              <a:rPr lang="en-US" dirty="0"/>
              <a:t>Generic Scattering Calculator</a:t>
            </a:r>
          </a:p>
          <a:p>
            <a:r>
              <a:rPr lang="en-US" dirty="0"/>
              <a:t>Web-based API</a:t>
            </a:r>
          </a:p>
          <a:p>
            <a:r>
              <a:rPr lang="en-US" dirty="0"/>
              <a:t>Pore size distributions</a:t>
            </a:r>
          </a:p>
          <a:p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FEEE26-C01C-92B6-36AE-25EF58456B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475" y="1419383"/>
            <a:ext cx="3955064" cy="371997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31ACC3-EF3D-8484-BD92-D1A8382D0AE3}"/>
              </a:ext>
            </a:extLst>
          </p:cNvPr>
          <p:cNvSpPr txBox="1">
            <a:spLocks/>
          </p:cNvSpPr>
          <p:nvPr/>
        </p:nvSpPr>
        <p:spPr>
          <a:xfrm>
            <a:off x="5838412" y="5750127"/>
            <a:ext cx="6498738" cy="1193778"/>
          </a:xfrm>
          <a:prstGeom prst="rect">
            <a:avLst/>
          </a:prstGeom>
        </p:spPr>
        <p:txBody>
          <a:bodyPr vert="horz" lIns="0" tIns="45720" rIns="18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Contributors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Iestyn </a:t>
            </a:r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Cadwallader-Jones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Nouhalia Agouzal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Dorian Lozano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Julius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Karliczek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(ILL)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Ellis Hewi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s, James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Crake-Merani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Ruben Lopes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(ISIS)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Alex Zheng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Brayden Miller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Xael Shan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Anita Zhang (Princeton), Kristian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Lytje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Arhus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University)</a:t>
            </a:r>
            <a:endParaRPr lang="en-SE" sz="15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E"/>
          </a:p>
          <a:p>
            <a:endParaRPr lang="en-SE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C6D5E1-FECF-03A4-4C75-9CDCEC340D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4620" y="2625410"/>
            <a:ext cx="3530890" cy="30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7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CFF5-B7BB-5849-A7F0-4E73DB8C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Combined SAXS and SANS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64AA1-C060-B14E-A79F-BC5DA934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499D78-C5FF-E544-B31B-688CF1C14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GB" dirty="0"/>
              <a:t>Simultaneous measurements on the same sample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00092-0F55-864C-9A3F-36253EA92F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88" y="1830729"/>
            <a:ext cx="6828882" cy="362916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62E5FCF-FA8F-FB44-AED5-30B89543B5A4}"/>
              </a:ext>
            </a:extLst>
          </p:cNvPr>
          <p:cNvSpPr txBox="1">
            <a:spLocks/>
          </p:cNvSpPr>
          <p:nvPr/>
        </p:nvSpPr>
        <p:spPr>
          <a:xfrm>
            <a:off x="7938053" y="1830729"/>
            <a:ext cx="4253947" cy="347014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15913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582613" indent="-2508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839788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055688" indent="-2000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Running at D22 instrument at 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Low-flux SAXS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Specialized sample </a:t>
            </a:r>
            <a:r>
              <a:rPr lang="en-US" dirty="0">
                <a:solidFill>
                  <a:schemeClr val="tx1"/>
                </a:solidFill>
              </a:rPr>
              <a:t>environment</a:t>
            </a:r>
            <a:endParaRPr lang="sv-S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Non-trivial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/>
                </a:solidFill>
              </a:rPr>
              <a:t>SasView</a:t>
            </a:r>
            <a:r>
              <a:rPr lang="en-GB" dirty="0">
                <a:solidFill>
                  <a:schemeClr val="tx1"/>
                </a:solidFill>
              </a:rPr>
              <a:t> (6.0.0) provides a weighting mechanism in simultaneous fitting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2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40B5F-B137-0283-3705-CF65A2ABD1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" b="29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82ACB-5DB0-DA46-5150-68A577BA7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571931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Small Angle Scattering Analysis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DF22F-7409-0896-0052-EA2589EBD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2" y="4835889"/>
            <a:ext cx="4256599" cy="2022101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  <a:t>Integrated Structural Biology Course</a:t>
            </a:r>
            <a:endParaRPr lang="en-US" sz="2000" dirty="0"/>
          </a:p>
          <a:p>
            <a:pPr algn="r"/>
            <a:r>
              <a:rPr lang="en-US" sz="2000" dirty="0"/>
              <a:t>Wojtek Potrzebowski</a:t>
            </a:r>
          </a:p>
          <a:p>
            <a:pPr algn="r"/>
            <a:r>
              <a:rPr lang="en-US" sz="2000" dirty="0" err="1"/>
              <a:t>SciLifeLab</a:t>
            </a:r>
            <a:r>
              <a:rPr lang="en-US" sz="2000" dirty="0"/>
              <a:t> Lund</a:t>
            </a:r>
          </a:p>
          <a:p>
            <a:pPr algn="r"/>
            <a:r>
              <a:rPr lang="en-US" sz="2000" dirty="0" err="1"/>
              <a:t>wojtek.potrebowski@scilifelab.se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4413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40</a:t>
            </a:fld>
            <a:endParaRPr lang="sv-SE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83" y="1143591"/>
            <a:ext cx="5009557" cy="3401550"/>
          </a:xfrm>
        </p:spPr>
      </p:pic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6797705" y="1593767"/>
            <a:ext cx="6618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/>
              <a:t>Magnetic/polarized SANS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Coordinate data in VTK formats supported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6797705" y="3457141"/>
            <a:ext cx="5394295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PDB reader and engine refactored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95" y="4651148"/>
            <a:ext cx="1457891" cy="109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965" y="4660647"/>
            <a:ext cx="1312905" cy="112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2592" y="4647812"/>
            <a:ext cx="1358702" cy="115811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8FC19FDB-0752-B743-D254-E22C536E6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7" y="5902085"/>
            <a:ext cx="7489551" cy="81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9675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Validation of electron-microscopy maps using solution small-angle X-ray scattering</a:t>
            </a:r>
          </a:p>
          <a:p>
            <a:pPr defTabSz="914400"/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7"/>
              </a:rPr>
              <a:t>Kristian Lytje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8"/>
              </a:rPr>
              <a:t>Jan Skov Pedersen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</a:rPr>
              <a:t>, Volume 80| Part 7| July 2024| Pages 493-505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FD-A164-EA22-40F3-F464955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SasView</a:t>
            </a:r>
            <a:r>
              <a:rPr lang="en-US" dirty="0"/>
              <a:t> 6.0.0-beta release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5B601-4C19-560A-4CBF-C3D3335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41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BF43-F14E-5577-DA7E-9DAA209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9" y="1353935"/>
            <a:ext cx="4622446" cy="4768062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Orientation viewer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Corfunc</a:t>
            </a:r>
            <a:r>
              <a:rPr lang="en-GB" dirty="0"/>
              <a:t> perspective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Simultaneous fitting allows for a weighting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Preferences panel with display and plotting options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label handling on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Residuals plots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PDB reader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Wedge slicer added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Sasdata</a:t>
            </a:r>
            <a:r>
              <a:rPr lang="en-GB" dirty="0"/>
              <a:t> package separated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Model writing tutorial</a:t>
            </a:r>
          </a:p>
          <a:p>
            <a:endParaRPr lang="en-S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3AAC41-49C5-9DAD-E2C1-30CEF0ED69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5292" y="1411520"/>
            <a:ext cx="3333750" cy="369868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26874-08EF-390F-41E7-DA64507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59" y="1215703"/>
            <a:ext cx="4152900" cy="260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658E8-9B71-A572-6802-A8D13E392A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738" y="3808545"/>
            <a:ext cx="4705350" cy="2994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3EF28-8208-26DA-5A6A-737BAF1932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631" y="4137118"/>
            <a:ext cx="3165139" cy="2342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6A6EF-C8DB-6716-BC20-0ECAFB8CE0E1}"/>
              </a:ext>
            </a:extLst>
          </p:cNvPr>
          <p:cNvSpPr txBox="1"/>
          <p:nvPr/>
        </p:nvSpPr>
        <p:spPr>
          <a:xfrm>
            <a:off x="87923" y="6553220"/>
            <a:ext cx="61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SasView</a:t>
            </a:r>
            <a:r>
              <a:rPr lang="en-US" sz="1400" dirty="0"/>
              <a:t>/</a:t>
            </a:r>
            <a:r>
              <a:rPr lang="en-US" sz="1400" dirty="0" err="1"/>
              <a:t>sasview</a:t>
            </a:r>
            <a:r>
              <a:rPr lang="en-US" sz="1400" dirty="0"/>
              <a:t>/releases/tag/v6.0.0-beta-2</a:t>
            </a:r>
          </a:p>
        </p:txBody>
      </p:sp>
    </p:spTree>
    <p:extLst>
      <p:ext uri="{BB962C8B-B14F-4D97-AF65-F5344CB8AC3E}">
        <p14:creationId xmlns:p14="http://schemas.microsoft.com/office/powerpoint/2010/main" val="529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67613" cy="657339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 for users and contributors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42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sv-SE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Linkedin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5234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 approaches to SAS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43</a:t>
            </a:fld>
            <a:endParaRPr lang="sv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44" y="182137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15990" y="5772924"/>
            <a:ext cx="69830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chemeClr val="accent1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2918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2918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44947"/>
            <a:ext cx="256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2600"/>
                </a:solidFill>
              </a:rPr>
              <a:t>Not in </a:t>
            </a:r>
            <a:r>
              <a:rPr lang="en-GB" sz="2000" dirty="0" err="1">
                <a:solidFill>
                  <a:srgbClr val="FF2600"/>
                </a:solidFill>
              </a:rPr>
              <a:t>SasView</a:t>
            </a:r>
            <a:r>
              <a:rPr lang="en-GB" sz="2000" dirty="0">
                <a:solidFill>
                  <a:srgbClr val="FF26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42356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117E-15C7-0319-DB20-10FF5B7F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ATSAS</a:t>
            </a: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651C314E-5C2F-4D2C-15D0-C49FD1A9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12" y="1275679"/>
            <a:ext cx="6811593" cy="430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59872-B5E4-0112-2C79-29CED800E209}"/>
              </a:ext>
            </a:extLst>
          </p:cNvPr>
          <p:cNvSpPr txBox="1"/>
          <p:nvPr/>
        </p:nvSpPr>
        <p:spPr>
          <a:xfrm>
            <a:off x="3048000" y="63467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/T7r583F8qDM?si=tGViSEsWX6nYB-0v</a:t>
            </a:r>
          </a:p>
        </p:txBody>
      </p:sp>
    </p:spTree>
    <p:extLst>
      <p:ext uri="{BB962C8B-B14F-4D97-AF65-F5344CB8AC3E}">
        <p14:creationId xmlns:p14="http://schemas.microsoft.com/office/powerpoint/2010/main" val="19785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13CA38-580E-5D37-3515-B60C5189AD0C}"/>
              </a:ext>
            </a:extLst>
          </p:cNvPr>
          <p:cNvSpPr txBox="1"/>
          <p:nvPr/>
        </p:nvSpPr>
        <p:spPr>
          <a:xfrm>
            <a:off x="4740725" y="3075057"/>
            <a:ext cx="2710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56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8E43-C5F4-1DD7-BDCE-4A7E6EC8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Hands-on </a:t>
            </a:r>
            <a:r>
              <a:rPr lang="en-US" dirty="0"/>
              <a:t>session</a:t>
            </a:r>
          </a:p>
        </p:txBody>
      </p:sp>
      <p:pic>
        <p:nvPicPr>
          <p:cNvPr id="6" name="Picture 5" descr="A white text with blue text&#10;&#10;Description automatically generated">
            <a:extLst>
              <a:ext uri="{FF2B5EF4-FFF2-40B4-BE49-F238E27FC236}">
                <a16:creationId xmlns:a16="http://schemas.microsoft.com/office/drawing/2014/main" id="{9C82A9CB-1698-533C-BA81-112971A8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98" y="1476756"/>
            <a:ext cx="7772400" cy="44878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86A653-150F-AAB6-20AF-02342B2EFE8B}"/>
              </a:ext>
            </a:extLst>
          </p:cNvPr>
          <p:cNvGrpSpPr/>
          <p:nvPr/>
        </p:nvGrpSpPr>
        <p:grpSpPr>
          <a:xfrm>
            <a:off x="6947389" y="2451155"/>
            <a:ext cx="3839610" cy="369332"/>
            <a:chOff x="6947389" y="2451155"/>
            <a:chExt cx="3839610" cy="36933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4C129CF-3822-E3EA-B955-1C552A3B2C02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85132C-51FB-0678-DE76-F5C2D78AEB07}"/>
                </a:ext>
              </a:extLst>
            </p:cNvPr>
            <p:cNvSpPr txBox="1"/>
            <p:nvPr/>
          </p:nvSpPr>
          <p:spPr>
            <a:xfrm>
              <a:off x="7881332" y="2451155"/>
              <a:ext cx="2905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to </a:t>
              </a:r>
              <a:r>
                <a:rPr lang="en-US" dirty="0" err="1"/>
                <a:t>SasView</a:t>
              </a:r>
              <a:r>
                <a:rPr lang="en-US" dirty="0"/>
                <a:t>? Start here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35F17D-4ADA-4146-DF64-BBCE7520E606}"/>
              </a:ext>
            </a:extLst>
          </p:cNvPr>
          <p:cNvSpPr txBox="1"/>
          <p:nvPr/>
        </p:nvSpPr>
        <p:spPr>
          <a:xfrm>
            <a:off x="1912434" y="614929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https://www.sasview.org/documentation/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3565A-BF39-18A8-0ECD-43A01BAE4B34}"/>
              </a:ext>
            </a:extLst>
          </p:cNvPr>
          <p:cNvGrpSpPr/>
          <p:nvPr/>
        </p:nvGrpSpPr>
        <p:grpSpPr>
          <a:xfrm>
            <a:off x="8551395" y="3016350"/>
            <a:ext cx="1242041" cy="369332"/>
            <a:chOff x="6947389" y="2451155"/>
            <a:chExt cx="1242041" cy="369332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3D0F8092-73B5-4388-0A9F-B03C7900AE70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5CB87-84EA-BB26-0F0B-75B53DE8335F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DEF00A-276F-49BF-B8DC-67CA850DD44F}"/>
              </a:ext>
            </a:extLst>
          </p:cNvPr>
          <p:cNvGrpSpPr/>
          <p:nvPr/>
        </p:nvGrpSpPr>
        <p:grpSpPr>
          <a:xfrm>
            <a:off x="7847598" y="2728177"/>
            <a:ext cx="1242041" cy="369332"/>
            <a:chOff x="6947389" y="2451155"/>
            <a:chExt cx="1242041" cy="369332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E46D9D1-B49D-9BE2-C272-85EB7499425B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6E46D7-D186-BC56-FA0B-BB2DDACBC587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3796F9-3867-69C1-B00F-8F6AEDE7857C}"/>
              </a:ext>
            </a:extLst>
          </p:cNvPr>
          <p:cNvGrpSpPr/>
          <p:nvPr/>
        </p:nvGrpSpPr>
        <p:grpSpPr>
          <a:xfrm>
            <a:off x="7536890" y="3274969"/>
            <a:ext cx="1242041" cy="369332"/>
            <a:chOff x="6947389" y="2451155"/>
            <a:chExt cx="1242041" cy="369332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F9320F5-D14D-F22C-F1D3-DAB3788E5FFD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F23D35-9C4D-8AF0-A30A-68F1CC5FCAAE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63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F94-03B1-6443-4E73-E2C98A48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666666"/>
                </a:solidFill>
                <a:effectLst/>
                <a:latin typeface="SegoeUI"/>
              </a:rPr>
              <a:t>Experimenting with </a:t>
            </a:r>
            <a:r>
              <a:rPr lang="en-US" sz="4400" dirty="0" err="1">
                <a:solidFill>
                  <a:srgbClr val="666666"/>
                </a:solidFill>
                <a:effectLst/>
                <a:latin typeface="SegoeUI"/>
              </a:rPr>
              <a:t>SasView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1B42-44D8-F891-5A9A-6330CEF5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1127503"/>
            <a:ext cx="9360000" cy="4768062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effectLst/>
              <a:latin typeface="SegoeUI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SegoeUI"/>
              </a:rPr>
              <a:t>Download </a:t>
            </a:r>
            <a:r>
              <a:rPr lang="en-US" sz="1800" dirty="0" err="1">
                <a:effectLst/>
                <a:latin typeface="SegoeUI"/>
              </a:rPr>
              <a:t>SasView</a:t>
            </a:r>
            <a:r>
              <a:rPr lang="en-US" sz="1800" dirty="0">
                <a:effectLst/>
                <a:latin typeface="SegoeUI"/>
              </a:rPr>
              <a:t> 6.0.0 and try out new features: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99DB"/>
                </a:solidFill>
                <a:effectLst/>
                <a:latin typeface="SegoeUI"/>
                <a:hlinkClick r:id="rId2"/>
              </a:rPr>
              <a:t>https://github.com/SasView/sasview/releases/tag/v6.0.0-beta-2</a:t>
            </a:r>
            <a:endParaRPr lang="en-US" sz="1800" dirty="0">
              <a:solidFill>
                <a:srgbClr val="0099DB"/>
              </a:solidFill>
              <a:effectLst/>
              <a:latin typeface="SegoeUI"/>
            </a:endParaRPr>
          </a:p>
          <a:p>
            <a:pPr marL="0" indent="0">
              <a:buNone/>
            </a:pPr>
            <a:endParaRPr lang="en-US" sz="1800" dirty="0">
              <a:solidFill>
                <a:srgbClr val="666666"/>
              </a:solidFill>
              <a:effectLst/>
              <a:latin typeface="SegoeUI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SegoeUI"/>
              </a:rPr>
              <a:t>Run </a:t>
            </a:r>
            <a:r>
              <a:rPr lang="en-US" sz="1800" dirty="0" err="1">
                <a:effectLst/>
                <a:latin typeface="SegoeUI"/>
              </a:rPr>
              <a:t>SasView</a:t>
            </a:r>
            <a:r>
              <a:rPr lang="en-US" sz="1800" dirty="0">
                <a:effectLst/>
                <a:latin typeface="SegoeUI"/>
              </a:rPr>
              <a:t> from the script:</a:t>
            </a:r>
          </a:p>
          <a:p>
            <a:r>
              <a:rPr lang="en-US" sz="1800" dirty="0">
                <a:effectLst/>
                <a:latin typeface="SegoeUI"/>
              </a:rPr>
              <a:t>Setup python environment</a:t>
            </a:r>
          </a:p>
          <a:p>
            <a:r>
              <a:rPr lang="en-US" sz="1800" dirty="0">
                <a:effectLst/>
                <a:latin typeface="SegoeUI"/>
              </a:rPr>
              <a:t>Install required packages</a:t>
            </a:r>
          </a:p>
          <a:p>
            <a:r>
              <a:rPr lang="en-US" sz="1800" dirty="0">
                <a:effectLst/>
                <a:latin typeface="SegoeUI"/>
              </a:rPr>
              <a:t>Play with some of the notebooks: </a:t>
            </a:r>
            <a:r>
              <a:rPr lang="en-US" sz="1800" dirty="0">
                <a:effectLst/>
                <a:hlinkClick r:id="rId3"/>
              </a:rPr>
              <a:t>https://github.com/SasView/documents/tree/master/Notebooks</a:t>
            </a:r>
            <a:endParaRPr lang="en-US" sz="1800" dirty="0">
              <a:solidFill>
                <a:srgbClr val="666666"/>
              </a:solidFill>
              <a:latin typeface="SegoeUI"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3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640B5F-B137-0283-3705-CF65A2ABD1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" b="298"/>
          <a:stretch/>
        </p:blipFill>
        <p:spPr>
          <a:xfrm>
            <a:off x="0" y="0"/>
            <a:ext cx="8552561" cy="6065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82ACB-5DB0-DA46-5150-68A577BA7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2432" y="3165972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69741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DB55E68-07B7-0AD6-2E57-859317DF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2" y="434700"/>
            <a:ext cx="5625548" cy="60891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sv-SE" b="0" dirty="0" err="1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Thank</a:t>
            </a:r>
            <a:r>
              <a:rPr lang="sv-SE" b="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sv-SE" b="0" dirty="0" err="1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you</a:t>
            </a:r>
            <a:r>
              <a:rPr lang="sv-SE" b="0" dirty="0">
                <a:solidFill>
                  <a:schemeClr val="accent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, Sponsors!!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1AB47-9FC0-8501-C7DE-208127765B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2277" y="3677668"/>
            <a:ext cx="3188730" cy="1201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EA077-36FF-27B8-44D9-008CCA3AE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9010" y="2202403"/>
            <a:ext cx="2616875" cy="966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F0386-40CD-9F02-A7D2-1C2EE07AC6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748" y="5054982"/>
            <a:ext cx="2507570" cy="1231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703AFF-3C3C-A09C-DA40-5A6C65B4A0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452" y="3726640"/>
            <a:ext cx="3626059" cy="906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35E63B-4123-B89D-9ADD-0F712ED095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2129" y="2082777"/>
            <a:ext cx="3601570" cy="803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962A88-41DE-1B57-9278-685B863DC1C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3724" y="1365504"/>
            <a:ext cx="3049809" cy="1006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7AD4E5-F499-4F99-37C0-EE33C6C53A3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915" y="5114641"/>
            <a:ext cx="1490498" cy="111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4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AB7-6912-804D-8D77-A3DA505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Before we start…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5993C8-B82E-0529-10A7-B49F3E2BA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59"/>
          <a:stretch/>
        </p:blipFill>
        <p:spPr>
          <a:xfrm>
            <a:off x="3092220" y="1180907"/>
            <a:ext cx="5643072" cy="479094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24071-C8AB-FC73-6BA9-6AA5629A4D7D}"/>
              </a:ext>
            </a:extLst>
          </p:cNvPr>
          <p:cNvSpPr txBox="1"/>
          <p:nvPr/>
        </p:nvSpPr>
        <p:spPr>
          <a:xfrm>
            <a:off x="4659797" y="6150812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rgbClr val="666666"/>
                </a:solidFill>
              </a:rPr>
              <a:t>www.sasview.org</a:t>
            </a:r>
            <a:endParaRPr lang="en-SE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1B72-843D-F6F7-AA38-577EC7FE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function </a:t>
            </a:r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07964F7D-0DF7-C099-41AA-4F1FD0F317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669" y="1494264"/>
            <a:ext cx="7772400" cy="49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21A9-1C45-4663-3793-1FE1DED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F0F5C-4D93-9C1F-ACEC-3C800B0F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1" y="1562400"/>
            <a:ext cx="9360000" cy="4768062"/>
          </a:xfrm>
        </p:spPr>
        <p:txBody>
          <a:bodyPr>
            <a:normAutofit/>
          </a:bodyPr>
          <a:lstStyle/>
          <a:p>
            <a:r>
              <a:rPr lang="en-US" dirty="0"/>
              <a:t>Principles of Small Angle Scattering Data Analysis</a:t>
            </a:r>
          </a:p>
          <a:p>
            <a:r>
              <a:rPr lang="en-US" dirty="0"/>
              <a:t>Main functionalities of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Form, structure factors and polydispersity</a:t>
            </a:r>
          </a:p>
          <a:p>
            <a:r>
              <a:rPr lang="en-US" dirty="0"/>
              <a:t>Newly developed features</a:t>
            </a:r>
          </a:p>
          <a:p>
            <a:r>
              <a:rPr lang="en-US" dirty="0"/>
              <a:t>Hands-on session </a:t>
            </a:r>
          </a:p>
          <a:p>
            <a:pPr lvl="1"/>
            <a:r>
              <a:rPr lang="en-US" dirty="0"/>
              <a:t>1D fitting</a:t>
            </a:r>
          </a:p>
          <a:p>
            <a:pPr lvl="1"/>
            <a:r>
              <a:rPr lang="en-US" dirty="0"/>
              <a:t>Creating custom plugin models</a:t>
            </a:r>
          </a:p>
          <a:p>
            <a:pPr lvl="1"/>
            <a:r>
              <a:rPr lang="en-US" dirty="0"/>
              <a:t>Simultaneous fitting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 at Large-Scale Facility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10721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E194-BA12-9C4B-A205-45F5CEB5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B8C6-2CB9-BF4B-A378-56DDEA9E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E85FB-6634-AA40-A794-FD70541F1CC2}"/>
              </a:ext>
            </a:extLst>
          </p:cNvPr>
          <p:cNvCxnSpPr>
            <a:cxnSpLocks/>
          </p:cNvCxnSpPr>
          <p:nvPr/>
        </p:nvCxnSpPr>
        <p:spPr>
          <a:xfrm flipV="1">
            <a:off x="1233714" y="1799772"/>
            <a:ext cx="0" cy="2525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F8AFC-3797-7342-8C25-FE2541E42977}"/>
              </a:ext>
            </a:extLst>
          </p:cNvPr>
          <p:cNvCxnSpPr>
            <a:cxnSpLocks/>
          </p:cNvCxnSpPr>
          <p:nvPr/>
        </p:nvCxnSpPr>
        <p:spPr>
          <a:xfrm flipV="1">
            <a:off x="1233714" y="4325258"/>
            <a:ext cx="96084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BC101-8305-0347-ACFC-8F1E6006101E}"/>
              </a:ext>
            </a:extLst>
          </p:cNvPr>
          <p:cNvGrpSpPr/>
          <p:nvPr/>
        </p:nvGrpSpPr>
        <p:grpSpPr>
          <a:xfrm>
            <a:off x="3210524" y="4643478"/>
            <a:ext cx="1630512" cy="2104081"/>
            <a:chOff x="2726230" y="2731816"/>
            <a:chExt cx="1630512" cy="21040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D0D436-B94C-2843-8C21-107D5282BB24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ctagon 37">
              <a:extLst>
                <a:ext uri="{FF2B5EF4-FFF2-40B4-BE49-F238E27FC236}">
                  <a16:creationId xmlns:a16="http://schemas.microsoft.com/office/drawing/2014/main" id="{CAD3F4C0-E468-1E43-96D6-64150340337A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51621-E169-AC42-BAB2-3774C9AB38F3}"/>
              </a:ext>
            </a:extLst>
          </p:cNvPr>
          <p:cNvGrpSpPr/>
          <p:nvPr/>
        </p:nvGrpSpPr>
        <p:grpSpPr>
          <a:xfrm>
            <a:off x="4977556" y="4664855"/>
            <a:ext cx="1630512" cy="2104081"/>
            <a:chOff x="4591315" y="3813129"/>
            <a:chExt cx="1630512" cy="21040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54BB3E-9CBB-584B-B5FF-9138A54B2505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ctagon 40">
              <a:extLst>
                <a:ext uri="{FF2B5EF4-FFF2-40B4-BE49-F238E27FC236}">
                  <a16:creationId xmlns:a16="http://schemas.microsoft.com/office/drawing/2014/main" id="{95D2E89C-6CA7-F44C-AFEE-CC5FA0AC4553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9B521F-AE5D-8B4D-9681-4BF810C0738D}"/>
              </a:ext>
            </a:extLst>
          </p:cNvPr>
          <p:cNvGrpSpPr/>
          <p:nvPr/>
        </p:nvGrpSpPr>
        <p:grpSpPr>
          <a:xfrm>
            <a:off x="6763385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D2BCAC-FC1C-8041-98CF-A982EE948DAA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23AC0A22-DB7B-D44C-8B96-581CEE3658B6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E9BB1-7B87-0640-A2D0-E280BD3ABC41}"/>
              </a:ext>
            </a:extLst>
          </p:cNvPr>
          <p:cNvGrpSpPr/>
          <p:nvPr/>
        </p:nvGrpSpPr>
        <p:grpSpPr>
          <a:xfrm>
            <a:off x="8547281" y="4643478"/>
            <a:ext cx="1630512" cy="2104081"/>
            <a:chOff x="4591315" y="3813129"/>
            <a:chExt cx="1630512" cy="21040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E2CF8F-F5E9-8645-93EC-7116CDAB1CC2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ctagon 46">
              <a:extLst>
                <a:ext uri="{FF2B5EF4-FFF2-40B4-BE49-F238E27FC236}">
                  <a16:creationId xmlns:a16="http://schemas.microsoft.com/office/drawing/2014/main" id="{F1155E8E-2253-794C-953C-7EE6E77F361E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2A6FB7-B032-1D46-89EA-137368E444DA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755594-798C-3E4F-8511-E32F13AEB9BB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DB285910-7D97-AC41-895F-D961367B79B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07E553B-D701-5847-984D-86A9109819A3}"/>
              </a:ext>
            </a:extLst>
          </p:cNvPr>
          <p:cNvSpPr txBox="1"/>
          <p:nvPr/>
        </p:nvSpPr>
        <p:spPr>
          <a:xfrm rot="16200000">
            <a:off x="-495280" y="2907978"/>
            <a:ext cx="271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/>
              <a:t>Responsibility+Expertise</a:t>
            </a:r>
            <a:endParaRPr lang="en-GB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25BD4-43EC-7540-AD55-4F1F48A701CA}"/>
              </a:ext>
            </a:extLst>
          </p:cNvPr>
          <p:cNvSpPr txBox="1"/>
          <p:nvPr/>
        </p:nvSpPr>
        <p:spPr>
          <a:xfrm>
            <a:off x="1545227" y="1763548"/>
            <a:ext cx="104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5"/>
                </a:solidFill>
              </a:rPr>
              <a:t>Facility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F280CA-1188-AF4B-855F-261A23C7BE66}"/>
              </a:ext>
            </a:extLst>
          </p:cNvPr>
          <p:cNvSpPr txBox="1"/>
          <p:nvPr/>
        </p:nvSpPr>
        <p:spPr>
          <a:xfrm>
            <a:off x="1545226" y="3635734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71938D-2259-7E47-9773-DCE9FA754A05}"/>
              </a:ext>
            </a:extLst>
          </p:cNvPr>
          <p:cNvSpPr/>
          <p:nvPr/>
        </p:nvSpPr>
        <p:spPr>
          <a:xfrm>
            <a:off x="1714500" y="2034014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D6B1444-D7D9-1D48-BCB7-4A905CFF0C65}"/>
              </a:ext>
            </a:extLst>
          </p:cNvPr>
          <p:cNvSpPr/>
          <p:nvPr/>
        </p:nvSpPr>
        <p:spPr>
          <a:xfrm flipV="1">
            <a:off x="1714499" y="2620161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D34-BA8A-4749-AC13-0B97E58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analysis – facts of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8E791-A2DC-BA43-BE04-9F28EBD8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31AD-7BAE-EA45-BF4E-3DE19543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399" y="1562400"/>
            <a:ext cx="10926615" cy="47680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Data analysis is a part of the processing workflow</a:t>
            </a:r>
          </a:p>
          <a:p>
            <a:pPr marL="0" indent="0">
              <a:buNone/>
            </a:pPr>
            <a:r>
              <a:rPr lang="en-GB" dirty="0"/>
              <a:t>Reduced data on the disks is useless</a:t>
            </a:r>
          </a:p>
          <a:p>
            <a:pPr marL="0" indent="0">
              <a:buNone/>
            </a:pPr>
            <a:r>
              <a:rPr lang="en-GB" dirty="0"/>
              <a:t>User expertise is critical for successful data analysis</a:t>
            </a:r>
          </a:p>
          <a:p>
            <a:pPr marL="0" indent="0">
              <a:buNone/>
            </a:pPr>
            <a:r>
              <a:rPr lang="en-GB" dirty="0"/>
              <a:t>Facilities should support data analysis software but shouldn’t fully drive the process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-&gt;We need open and </a:t>
            </a:r>
            <a:r>
              <a:rPr lang="en-US" dirty="0"/>
              <a:t>collaborative software tools to succeed! 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308CB6"/>
      </a:hlink>
      <a:folHlink>
        <a:srgbClr val="85DFD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3821</TotalTime>
  <Words>1750</Words>
  <Application>Microsoft Macintosh PowerPoint</Application>
  <PresentationFormat>Widescreen</PresentationFormat>
  <Paragraphs>349</Paragraphs>
  <Slides>50</Slides>
  <Notes>8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Aptos</vt:lpstr>
      <vt:lpstr>Aptos Display</vt:lpstr>
      <vt:lpstr>Arial</vt:lpstr>
      <vt:lpstr>Calibri</vt:lpstr>
      <vt:lpstr>Cambria Math</vt:lpstr>
      <vt:lpstr>Courier New</vt:lpstr>
      <vt:lpstr>futura-pt</vt:lpstr>
      <vt:lpstr>Helvetica</vt:lpstr>
      <vt:lpstr>Roboto Slab</vt:lpstr>
      <vt:lpstr>SegoeUI</vt:lpstr>
      <vt:lpstr>Times</vt:lpstr>
      <vt:lpstr>Verdana</vt:lpstr>
      <vt:lpstr>Office Theme</vt:lpstr>
      <vt:lpstr>1_SciLifeLab PPT_light</vt:lpstr>
      <vt:lpstr>SciLifeLab PPT_light</vt:lpstr>
      <vt:lpstr>2_SciLifeLab PPT_light</vt:lpstr>
      <vt:lpstr>PowerPoint Presentation</vt:lpstr>
      <vt:lpstr>Schedule for today </vt:lpstr>
      <vt:lpstr>About the teacher(s)</vt:lpstr>
      <vt:lpstr>Small Angle Scattering Analysis Toolkit</vt:lpstr>
      <vt:lpstr>Before we start…</vt:lpstr>
      <vt:lpstr>Learning objectives</vt:lpstr>
      <vt:lpstr>User Journey at Large-Scale Facility</vt:lpstr>
      <vt:lpstr>User Journey</vt:lpstr>
      <vt:lpstr>Data analysis – facts of life</vt:lpstr>
      <vt:lpstr>The SasView approach</vt:lpstr>
      <vt:lpstr>Typical fitting workflow</vt:lpstr>
      <vt:lpstr>Scattering Intensity</vt:lpstr>
      <vt:lpstr>Pre factor</vt:lpstr>
      <vt:lpstr>Form factors</vt:lpstr>
      <vt:lpstr>Structure factors</vt:lpstr>
      <vt:lpstr>Form factors determined for different shapes</vt:lpstr>
      <vt:lpstr>Form factor for sphere</vt:lpstr>
      <vt:lpstr>Form factor based on atomic coordinates</vt:lpstr>
      <vt:lpstr>Structure factor</vt:lpstr>
      <vt:lpstr>Determination of Structure Factor</vt:lpstr>
      <vt:lpstr>Which model should I use?</vt:lpstr>
      <vt:lpstr>How to represent a virus capsid?</vt:lpstr>
      <vt:lpstr>70+ models to explain data</vt:lpstr>
      <vt:lpstr>Fitting model to data through χ2 optimization</vt:lpstr>
      <vt:lpstr>2D fitting for oriented or magnetic particles</vt:lpstr>
      <vt:lpstr>Plugin models</vt:lpstr>
      <vt:lpstr>Plugin models tutorial</vt:lpstr>
      <vt:lpstr>Polydispersity</vt:lpstr>
      <vt:lpstr>Size polydispersity </vt:lpstr>
      <vt:lpstr>Shape polydispersity </vt:lpstr>
      <vt:lpstr>Conformational polydispersity </vt:lpstr>
      <vt:lpstr>But what if we don’t know the model</vt:lpstr>
      <vt:lpstr>Pair Distance Distribution function P(R)</vt:lpstr>
      <vt:lpstr>Other SasView functionality </vt:lpstr>
      <vt:lpstr>Beyond Graphical User Interface (GUI)</vt:lpstr>
      <vt:lpstr>Beyond Graphical User Interface (GUI)</vt:lpstr>
      <vt:lpstr>SasView collaboration </vt:lpstr>
      <vt:lpstr>Student projects and ”external” contributions</vt:lpstr>
      <vt:lpstr>Combined SAXS and SANS</vt:lpstr>
      <vt:lpstr>Generic Scattering calculator improvements </vt:lpstr>
      <vt:lpstr>SasView 6.0.0-beta release</vt:lpstr>
      <vt:lpstr>Resources for users and contributors</vt:lpstr>
      <vt:lpstr>Different approaches to SAS data analysis</vt:lpstr>
      <vt:lpstr>ATSAS</vt:lpstr>
      <vt:lpstr>PowerPoint Presentation</vt:lpstr>
      <vt:lpstr>Hands-on session</vt:lpstr>
      <vt:lpstr>Experimenting with SasView </vt:lpstr>
      <vt:lpstr>Thank you!</vt:lpstr>
      <vt:lpstr>Thank you, Sponsors!!</vt:lpstr>
      <vt:lpstr>Correlation function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Wojciech Potrzebowski</dc:creator>
  <cp:lastModifiedBy>Wojciech Potrzebowski</cp:lastModifiedBy>
  <cp:revision>90</cp:revision>
  <dcterms:created xsi:type="dcterms:W3CDTF">2024-08-08T04:55:16Z</dcterms:created>
  <dcterms:modified xsi:type="dcterms:W3CDTF">2024-09-09T07:21:09Z</dcterms:modified>
</cp:coreProperties>
</file>